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601776b0cf47f6" /><Relationship Type="http://schemas.openxmlformats.org/officeDocument/2006/relationships/extended-properties" Target="/docProps/app.xml" Id="R7c5b6392f4534a58" /><Relationship Type="http://schemas.openxmlformats.org/officeDocument/2006/relationships/officeDocument" Target="/ppt/presentation.xml" Id="R61c7a60a0c784e1b" /></Relationships>
</file>

<file path=ppt/presentation.xml><?xml version="1.0" encoding="utf-8"?>
<p:presentation xmlns:p="http://schemas.openxmlformats.org/presentationml/2006/main">
  <p:sldMasterIdLst>
    <p:sldMasterId xmlns:r="http://schemas.openxmlformats.org/officeDocument/2006/relationships" id="2147483648" r:id="R87d9f3b5c7804a96"/>
  </p:sldMasterIdLst>
  <p:notesMasterIdLst>
    <p:notesMasterId xmlns:r="http://schemas.openxmlformats.org/officeDocument/2006/relationships" r:id="R98f679f8263e4a1e"/>
  </p:notesMasterIdLst>
  <p:sldIdLst>
    <p:sldId xmlns:r="http://schemas.openxmlformats.org/officeDocument/2006/relationships" id="256" r:id="Rd46bcdeb5e8842bc"/>
    <p:sldId xmlns:r="http://schemas.openxmlformats.org/officeDocument/2006/relationships" id="257" r:id="Rc6377b9045004862"/>
    <p:sldId xmlns:r="http://schemas.openxmlformats.org/officeDocument/2006/relationships" id="258" r:id="Rc0cc45b1e7dd432b"/>
    <p:sldId xmlns:r="http://schemas.openxmlformats.org/officeDocument/2006/relationships" id="259" r:id="R3f431fba3d914071"/>
    <p:sldId xmlns:r="http://schemas.openxmlformats.org/officeDocument/2006/relationships" id="260" r:id="R655d4cf0a0a7481c"/>
    <p:sldId xmlns:r="http://schemas.openxmlformats.org/officeDocument/2006/relationships" id="261" r:id="Rb9540a5bd9b34c43"/>
    <p:sldId xmlns:r="http://schemas.openxmlformats.org/officeDocument/2006/relationships" id="262" r:id="Re71dca3e873646da"/>
    <p:sldId xmlns:r="http://schemas.openxmlformats.org/officeDocument/2006/relationships" id="263" r:id="R1431aed5df6b4cd3"/>
    <p:sldId xmlns:r="http://schemas.openxmlformats.org/officeDocument/2006/relationships" id="264" r:id="R0347277bb7fa4383"/>
    <p:sldId xmlns:r="http://schemas.openxmlformats.org/officeDocument/2006/relationships" id="265" r:id="R95effe68de8f4403"/>
    <p:sldId xmlns:r="http://schemas.openxmlformats.org/officeDocument/2006/relationships" id="266" r:id="Rea9bca3106fb46f4"/>
    <p:sldId xmlns:r="http://schemas.openxmlformats.org/officeDocument/2006/relationships" id="267" r:id="R42fd5642029c4506"/>
    <p:sldId xmlns:r="http://schemas.openxmlformats.org/officeDocument/2006/relationships" id="268" r:id="R5caf67201d5a4194"/>
    <p:sldId xmlns:r="http://schemas.openxmlformats.org/officeDocument/2006/relationships" id="269" r:id="Rfd845ff456084684"/>
    <p:sldId xmlns:r="http://schemas.openxmlformats.org/officeDocument/2006/relationships" id="270" r:id="Rdb19dc768f684b69"/>
    <p:sldId xmlns:r="http://schemas.openxmlformats.org/officeDocument/2006/relationships" id="271" r:id="Rc5a8da27898a4ccf"/>
    <p:sldId xmlns:r="http://schemas.openxmlformats.org/officeDocument/2006/relationships" id="272" r:id="R66336f520e9b4475"/>
    <p:sldId xmlns:r="http://schemas.openxmlformats.org/officeDocument/2006/relationships" id="273" r:id="R5708a347eccf4c7c"/>
    <p:sldId xmlns:r="http://schemas.openxmlformats.org/officeDocument/2006/relationships" id="274" r:id="Rabc63202d7374ba4"/>
    <p:sldId xmlns:r="http://schemas.openxmlformats.org/officeDocument/2006/relationships" id="275" r:id="R651ea942fefb4511"/>
    <p:sldId xmlns:r="http://schemas.openxmlformats.org/officeDocument/2006/relationships" id="276" r:id="Rc0b57a057b5b439b"/>
    <p:sldId xmlns:r="http://schemas.openxmlformats.org/officeDocument/2006/relationships" id="277" r:id="Rfd6f3ebc22684125"/>
    <p:sldId xmlns:r="http://schemas.openxmlformats.org/officeDocument/2006/relationships" id="278" r:id="R7e3bb84a35804c34"/>
    <p:sldId xmlns:r="http://schemas.openxmlformats.org/officeDocument/2006/relationships" id="279" r:id="Rf5ab4537b5604c49"/>
    <p:sldId xmlns:r="http://schemas.openxmlformats.org/officeDocument/2006/relationships" id="280" r:id="R582c7d961b7a4862"/>
    <p:sldId xmlns:r="http://schemas.openxmlformats.org/officeDocument/2006/relationships" id="281" r:id="R769f6dbae8f94ff5"/>
    <p:sldId xmlns:r="http://schemas.openxmlformats.org/officeDocument/2006/relationships" id="282" r:id="R9daca6581b6f414a"/>
    <p:sldId xmlns:r="http://schemas.openxmlformats.org/officeDocument/2006/relationships" id="283" r:id="R2c9f142e12404bc4"/>
    <p:sldId xmlns:r="http://schemas.openxmlformats.org/officeDocument/2006/relationships" id="284" r:id="Ra059366133ef4a47"/>
    <p:sldId xmlns:r="http://schemas.openxmlformats.org/officeDocument/2006/relationships" id="285" r:id="Ref0270d54f5245ee"/>
    <p:sldId xmlns:r="http://schemas.openxmlformats.org/officeDocument/2006/relationships" id="286" r:id="Rd4317169e6744bd2"/>
    <p:sldId xmlns:r="http://schemas.openxmlformats.org/officeDocument/2006/relationships" id="287" r:id="Rf0bda11a41234cda"/>
    <p:sldId xmlns:r="http://schemas.openxmlformats.org/officeDocument/2006/relationships" id="288" r:id="R5ac5f6a1d66a40cc"/>
    <p:sldId xmlns:r="http://schemas.openxmlformats.org/officeDocument/2006/relationships" id="289" r:id="R948ca67df667467e"/>
    <p:sldId xmlns:r="http://schemas.openxmlformats.org/officeDocument/2006/relationships" id="290" r:id="Ra4cb89f35e7d4f54"/>
    <p:sldId xmlns:r="http://schemas.openxmlformats.org/officeDocument/2006/relationships" id="291" r:id="R7ea36f3d26984d6e"/>
    <p:sldId xmlns:r="http://schemas.openxmlformats.org/officeDocument/2006/relationships" id="292" r:id="R27451ba182c54b6a"/>
    <p:sldId xmlns:r="http://schemas.openxmlformats.org/officeDocument/2006/relationships" id="293" r:id="R58915e6f178c4efc"/>
    <p:sldId xmlns:r="http://schemas.openxmlformats.org/officeDocument/2006/relationships" id="294" r:id="R7a0adc108bb74705"/>
    <p:sldId xmlns:r="http://schemas.openxmlformats.org/officeDocument/2006/relationships" id="295" r:id="R707618bf108845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f779faa39e344362" /><Relationship Type="http://schemas.openxmlformats.org/officeDocument/2006/relationships/slideMaster" Target="/ppt/slideMasters/slideMaster1.xml" Id="R87d9f3b5c7804a96" /><Relationship Type="http://schemas.openxmlformats.org/officeDocument/2006/relationships/notesMaster" Target="/ppt/notesMasters/notesMaster1.xml" Id="R98f679f8263e4a1e" /><Relationship Type="http://schemas.openxmlformats.org/officeDocument/2006/relationships/presProps" Target="/ppt/presProps.xml" Id="Rb00c7317ce1e4ea9" /><Relationship Type="http://schemas.openxmlformats.org/officeDocument/2006/relationships/viewProps" Target="/ppt/viewProps.xml" Id="Rdc1ab95eba3f4cfa" /><Relationship Type="http://schemas.openxmlformats.org/officeDocument/2006/relationships/tableStyles" Target="/ppt/tableStyles.xml" Id="Rfa848f970f674887" /><Relationship Type="http://schemas.openxmlformats.org/officeDocument/2006/relationships/slide" Target="/ppt/slides/slide1.xml" Id="Rd46bcdeb5e8842bc" /><Relationship Type="http://schemas.openxmlformats.org/officeDocument/2006/relationships/slide" Target="/ppt/slides/slide2.xml" Id="Rc6377b9045004862" /><Relationship Type="http://schemas.openxmlformats.org/officeDocument/2006/relationships/slide" Target="/ppt/slides/slide3.xml" Id="Rc0cc45b1e7dd432b" /><Relationship Type="http://schemas.openxmlformats.org/officeDocument/2006/relationships/slide" Target="/ppt/slides/slide4.xml" Id="R3f431fba3d914071" /><Relationship Type="http://schemas.openxmlformats.org/officeDocument/2006/relationships/slide" Target="/ppt/slides/slide5.xml" Id="R655d4cf0a0a7481c" /><Relationship Type="http://schemas.openxmlformats.org/officeDocument/2006/relationships/slide" Target="/ppt/slides/slide6.xml" Id="Rb9540a5bd9b34c43" /><Relationship Type="http://schemas.openxmlformats.org/officeDocument/2006/relationships/slide" Target="/ppt/slides/slide7.xml" Id="Re71dca3e873646da" /><Relationship Type="http://schemas.openxmlformats.org/officeDocument/2006/relationships/slide" Target="/ppt/slides/slide8.xml" Id="R1431aed5df6b4cd3" /><Relationship Type="http://schemas.openxmlformats.org/officeDocument/2006/relationships/slide" Target="/ppt/slides/slide9.xml" Id="R0347277bb7fa4383" /><Relationship Type="http://schemas.openxmlformats.org/officeDocument/2006/relationships/slide" Target="/ppt/slides/slide10.xml" Id="R95effe68de8f4403" /><Relationship Type="http://schemas.openxmlformats.org/officeDocument/2006/relationships/slide" Target="/ppt/slides/slide11.xml" Id="Rea9bca3106fb46f4" /><Relationship Type="http://schemas.openxmlformats.org/officeDocument/2006/relationships/slide" Target="/ppt/slides/slide12.xml" Id="R42fd5642029c4506" /><Relationship Type="http://schemas.openxmlformats.org/officeDocument/2006/relationships/slide" Target="/ppt/slides/slide13.xml" Id="R5caf67201d5a4194" /><Relationship Type="http://schemas.openxmlformats.org/officeDocument/2006/relationships/slide" Target="/ppt/slides/slide14.xml" Id="Rfd845ff456084684" /><Relationship Type="http://schemas.openxmlformats.org/officeDocument/2006/relationships/slide" Target="/ppt/slides/slide15.xml" Id="Rdb19dc768f684b69" /><Relationship Type="http://schemas.openxmlformats.org/officeDocument/2006/relationships/slide" Target="/ppt/slides/slide16.xml" Id="Rc5a8da27898a4ccf" /><Relationship Type="http://schemas.openxmlformats.org/officeDocument/2006/relationships/slide" Target="/ppt/slides/slide17.xml" Id="R66336f520e9b4475" /><Relationship Type="http://schemas.openxmlformats.org/officeDocument/2006/relationships/slide" Target="/ppt/slides/slide18.xml" Id="R5708a347eccf4c7c" /><Relationship Type="http://schemas.openxmlformats.org/officeDocument/2006/relationships/slide" Target="/ppt/slides/slide19.xml" Id="Rabc63202d7374ba4" /><Relationship Type="http://schemas.openxmlformats.org/officeDocument/2006/relationships/slide" Target="/ppt/slides/slide20.xml" Id="R651ea942fefb4511" /><Relationship Type="http://schemas.openxmlformats.org/officeDocument/2006/relationships/slide" Target="/ppt/slides/slide21.xml" Id="Rc0b57a057b5b439b" /><Relationship Type="http://schemas.openxmlformats.org/officeDocument/2006/relationships/slide" Target="/ppt/slides/slide22.xml" Id="Rfd6f3ebc22684125" /><Relationship Type="http://schemas.openxmlformats.org/officeDocument/2006/relationships/slide" Target="/ppt/slides/slide23.xml" Id="R7e3bb84a35804c34" /><Relationship Type="http://schemas.openxmlformats.org/officeDocument/2006/relationships/slide" Target="/ppt/slides/slide24.xml" Id="Rf5ab4537b5604c49" /><Relationship Type="http://schemas.openxmlformats.org/officeDocument/2006/relationships/slide" Target="/ppt/slides/slide25.xml" Id="R582c7d961b7a4862" /><Relationship Type="http://schemas.openxmlformats.org/officeDocument/2006/relationships/slide" Target="/ppt/slides/slide26.xml" Id="R769f6dbae8f94ff5" /><Relationship Type="http://schemas.openxmlformats.org/officeDocument/2006/relationships/slide" Target="/ppt/slides/slide27.xml" Id="R9daca6581b6f414a" /><Relationship Type="http://schemas.openxmlformats.org/officeDocument/2006/relationships/slide" Target="/ppt/slides/slide28.xml" Id="R2c9f142e12404bc4" /><Relationship Type="http://schemas.openxmlformats.org/officeDocument/2006/relationships/slide" Target="/ppt/slides/slide29.xml" Id="Ra059366133ef4a47" /><Relationship Type="http://schemas.openxmlformats.org/officeDocument/2006/relationships/slide" Target="/ppt/slides/slide30.xml" Id="Ref0270d54f5245ee" /><Relationship Type="http://schemas.openxmlformats.org/officeDocument/2006/relationships/slide" Target="/ppt/slides/slide31.xml" Id="Rd4317169e6744bd2" /><Relationship Type="http://schemas.openxmlformats.org/officeDocument/2006/relationships/slide" Target="/ppt/slides/slide32.xml" Id="Rf0bda11a41234cda" /><Relationship Type="http://schemas.openxmlformats.org/officeDocument/2006/relationships/slide" Target="/ppt/slides/slide33.xml" Id="R5ac5f6a1d66a40cc" /><Relationship Type="http://schemas.openxmlformats.org/officeDocument/2006/relationships/slide" Target="/ppt/slides/slide34.xml" Id="R948ca67df667467e" /><Relationship Type="http://schemas.openxmlformats.org/officeDocument/2006/relationships/slide" Target="/ppt/slides/slide35.xml" Id="Ra4cb89f35e7d4f54" /><Relationship Type="http://schemas.openxmlformats.org/officeDocument/2006/relationships/slide" Target="/ppt/slides/slide36.xml" Id="R7ea36f3d26984d6e" /><Relationship Type="http://schemas.openxmlformats.org/officeDocument/2006/relationships/slide" Target="/ppt/slides/slide37.xml" Id="R27451ba182c54b6a" /><Relationship Type="http://schemas.openxmlformats.org/officeDocument/2006/relationships/slide" Target="/ppt/slides/slide38.xml" Id="R58915e6f178c4efc" /><Relationship Type="http://schemas.openxmlformats.org/officeDocument/2006/relationships/slide" Target="/ppt/slides/slide39.xml" Id="R7a0adc108bb74705" /><Relationship Type="http://schemas.openxmlformats.org/officeDocument/2006/relationships/slide" Target="/ppt/slides/slide40.xml" Id="R707618bf108845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4639d7727a4e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7a99a8dcd84653" /><Relationship Type="http://schemas.openxmlformats.org/officeDocument/2006/relationships/notesMaster" Target="/ppt/notesMasters/notesMaster1.xml" Id="R5b993fadd70a414f"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34720716524cc4" /><Relationship Type="http://schemas.openxmlformats.org/officeDocument/2006/relationships/notesMaster" Target="/ppt/notesMasters/notesMaster1.xml" Id="Reae3278d9b1e44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6ab247753142f4" /><Relationship Type="http://schemas.openxmlformats.org/officeDocument/2006/relationships/notesMaster" Target="/ppt/notesMasters/notesMaster1.xml" Id="R23c4d2e929c249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866597fad84185" /><Relationship Type="http://schemas.openxmlformats.org/officeDocument/2006/relationships/notesMaster" Target="/ppt/notesMasters/notesMaster1.xml" Id="Rc3e20dce18024b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0f7a669645416d" /><Relationship Type="http://schemas.openxmlformats.org/officeDocument/2006/relationships/notesMaster" Target="/ppt/notesMasters/notesMaster1.xml" Id="Re82fb29b44d54e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0f0207486c4a23" /><Relationship Type="http://schemas.openxmlformats.org/officeDocument/2006/relationships/notesMaster" Target="/ppt/notesMasters/notesMaster1.xml" Id="R0a4460a515874c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ada7ac41734844" /><Relationship Type="http://schemas.openxmlformats.org/officeDocument/2006/relationships/notesMaster" Target="/ppt/notesMasters/notesMaster1.xml" Id="R1a83443b873d4e73"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e324e422694161" /><Relationship Type="http://schemas.openxmlformats.org/officeDocument/2006/relationships/notesMaster" Target="/ppt/notesMasters/notesMaster1.xml" Id="R34e3021cfa0340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d5a802fbcc40dc" /><Relationship Type="http://schemas.openxmlformats.org/officeDocument/2006/relationships/notesMaster" Target="/ppt/notesMasters/notesMaster1.xml" Id="Ra5026bdd400e44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a855acdcded4936" /><Relationship Type="http://schemas.openxmlformats.org/officeDocument/2006/relationships/notesMaster" Target="/ppt/notesMasters/notesMaster1.xml" Id="Rd93c4daedf4d48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68c4dfb3664ce2" /><Relationship Type="http://schemas.openxmlformats.org/officeDocument/2006/relationships/notesMaster" Target="/ppt/notesMasters/notesMaster1.xml" Id="Rf2eaf69aa7d24a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dc5696e19214d49" /><Relationship Type="http://schemas.openxmlformats.org/officeDocument/2006/relationships/notesMaster" Target="/ppt/notesMasters/notesMaster1.xml" Id="R0cd2fd476fa34b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f24a3782992489c" /><Relationship Type="http://schemas.openxmlformats.org/officeDocument/2006/relationships/notesMaster" Target="/ppt/notesMasters/notesMaster1.xml" Id="R30bbc2c3be4b4a4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056f07dcde74f9c" /><Relationship Type="http://schemas.openxmlformats.org/officeDocument/2006/relationships/notesMaster" Target="/ppt/notesMasters/notesMaster1.xml" Id="Rbba1b9580acd44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7fd669322642f8" /><Relationship Type="http://schemas.openxmlformats.org/officeDocument/2006/relationships/notesMaster" Target="/ppt/notesMasters/notesMaster1.xml" Id="Ra35ec22e958d42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577596e630342af" /><Relationship Type="http://schemas.openxmlformats.org/officeDocument/2006/relationships/notesMaster" Target="/ppt/notesMasters/notesMaster1.xml" Id="R44bbdcdce7124ab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61077fa5a504ced" /><Relationship Type="http://schemas.openxmlformats.org/officeDocument/2006/relationships/notesMaster" Target="/ppt/notesMasters/notesMaster1.xml" Id="Rea6ffa014f774c1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49478ecd6749e7" /><Relationship Type="http://schemas.openxmlformats.org/officeDocument/2006/relationships/notesMaster" Target="/ppt/notesMasters/notesMaster1.xml" Id="R973c18fd50204d0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3a9c08cc7e4a42" /><Relationship Type="http://schemas.openxmlformats.org/officeDocument/2006/relationships/notesMaster" Target="/ppt/notesMasters/notesMaster1.xml" Id="R55bb205a95f1403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e32023761b74c11" /><Relationship Type="http://schemas.openxmlformats.org/officeDocument/2006/relationships/notesMaster" Target="/ppt/notesMasters/notesMaster1.xml" Id="Rb8cb54a262bd480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6a56b8259b4d21" /><Relationship Type="http://schemas.openxmlformats.org/officeDocument/2006/relationships/notesMaster" Target="/ppt/notesMasters/notesMaster1.xml" Id="R7d8fd35cf7f44cb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879b6ef960f4a27" /><Relationship Type="http://schemas.openxmlformats.org/officeDocument/2006/relationships/notesMaster" Target="/ppt/notesMasters/notesMaster1.xml" Id="R9ee038061519436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15e0914f9b427a" /><Relationship Type="http://schemas.openxmlformats.org/officeDocument/2006/relationships/notesMaster" Target="/ppt/notesMasters/notesMaster1.xml" Id="R0d6d84f062fa44d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6d6970575754eaa" /><Relationship Type="http://schemas.openxmlformats.org/officeDocument/2006/relationships/notesMaster" Target="/ppt/notesMasters/notesMaster1.xml" Id="R2a693250ddff489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12d8ab9c31e4f22" /><Relationship Type="http://schemas.openxmlformats.org/officeDocument/2006/relationships/notesMaster" Target="/ppt/notesMasters/notesMaster1.xml" Id="Rb5049b4a1c5b4e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3ccb2a7edd04b4d" /><Relationship Type="http://schemas.openxmlformats.org/officeDocument/2006/relationships/notesMaster" Target="/ppt/notesMasters/notesMaster1.xml" Id="R03c0b7e2de8142a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207cc33056c4452" /><Relationship Type="http://schemas.openxmlformats.org/officeDocument/2006/relationships/notesMaster" Target="/ppt/notesMasters/notesMaster1.xml" Id="Rdfd588c35a254e1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35739c4a394e83" /><Relationship Type="http://schemas.openxmlformats.org/officeDocument/2006/relationships/notesMaster" Target="/ppt/notesMasters/notesMaster1.xml" Id="R7ea5124039464cc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32dc9c8ccc44f22" /><Relationship Type="http://schemas.openxmlformats.org/officeDocument/2006/relationships/notesMaster" Target="/ppt/notesMasters/notesMaster1.xml" Id="R66bb359912f3447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8b55362f139417d" /><Relationship Type="http://schemas.openxmlformats.org/officeDocument/2006/relationships/notesMaster" Target="/ppt/notesMasters/notesMaster1.xml" Id="Rcba84da65cc64e4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f8e6e3d6a534600" /><Relationship Type="http://schemas.openxmlformats.org/officeDocument/2006/relationships/notesMaster" Target="/ppt/notesMasters/notesMaster1.xml" Id="Ra3d64031a9a5463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5fbdc01c2834cfc" /><Relationship Type="http://schemas.openxmlformats.org/officeDocument/2006/relationships/notesMaster" Target="/ppt/notesMasters/notesMaster1.xml" Id="R54bf7f424e234b8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9e8df2257d64e81" /><Relationship Type="http://schemas.openxmlformats.org/officeDocument/2006/relationships/notesMaster" Target="/ppt/notesMasters/notesMaster1.xml" Id="R197726fa66db4f9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1042b8b069d45e3" /><Relationship Type="http://schemas.openxmlformats.org/officeDocument/2006/relationships/notesMaster" Target="/ppt/notesMasters/notesMaster1.xml" Id="R657773a3ce8c4f1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5c14b7f3ffc4cf8" /><Relationship Type="http://schemas.openxmlformats.org/officeDocument/2006/relationships/notesMaster" Target="/ppt/notesMasters/notesMaster1.xml" Id="R8d2bc0d8257c4b3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b0380b2230b4172" /><Relationship Type="http://schemas.openxmlformats.org/officeDocument/2006/relationships/notesMaster" Target="/ppt/notesMasters/notesMaster1.xml" Id="R0baee616e8ce495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f58bfb33fc24704" /><Relationship Type="http://schemas.openxmlformats.org/officeDocument/2006/relationships/notesMaster" Target="/ppt/notesMasters/notesMaster1.xml" Id="R065d7d96290c482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4e20d5c004044f5" /><Relationship Type="http://schemas.openxmlformats.org/officeDocument/2006/relationships/notesMaster" Target="/ppt/notesMasters/notesMaster1.xml" Id="Rd22c8a2c9a6b4d0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1c36871c02240b2" /><Relationship Type="http://schemas.openxmlformats.org/officeDocument/2006/relationships/notesMaster" Target="/ppt/notesMasters/notesMaster1.xml" Id="R6fc2e73c8a024d3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a11e9524ae642d0" /><Relationship Type="http://schemas.openxmlformats.org/officeDocument/2006/relationships/notesMaster" Target="/ppt/notesMasters/notesMaster1.xml" Id="R9e5a49b29a52419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00:00–00:03</a:t>
            </a:r>
          </a:p>
          <a:p xmlns:a="http://schemas.openxmlformats.org/drawingml/2006/main">
            <a:r>
              <a:t/>
            </a:r>
            <a:endParaRPr/>
          </a:p>
          <a:p xmlns:a="http://schemas.openxmlformats.org/drawingml/2006/main">
            <a:r>
              <a:t>ROB: “I want to show you how an interpreter can arrive better prepared for a meeting with me. We will follow the research, challenge an answer, and end with a brief I can review.” Maya and Aisha are fictional. Rob is real; his client meeting is an example.</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OPENING ANNOUNCEMENT: Slides will be shared publicly after this session either this evening or tomorrow.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00:03–00:05</a:t>
            </a:r>
          </a:p>
          <a:p xmlns:a="http://schemas.openxmlformats.org/drawingml/2006/main">
            <a:r>
              <a:t/>
            </a:r>
            <a:endParaRPr/>
          </a:p>
          <a:p xmlns:a="http://schemas.openxmlformats.org/drawingml/2006/main">
            <a:r>
              <a:t>Invite a quick show of hands for each statement, with no round-robin. Acknowledge the range and continue. If no one responds, say that all three starting points fit this session.</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00:05–00:07</a:t>
            </a:r>
          </a:p>
          <a:p xmlns:a="http://schemas.openxmlformats.org/drawingml/2006/main">
            <a:r>
              <a:t/>
            </a:r>
            <a:endParaRPr/>
          </a:p>
          <a:p xmlns:a="http://schemas.openxmlformats.org/drawingml/2006/main">
            <a:r>
              <a:t>A guided presentation with optional choices. No device, account, group work, or personal disclosure is required. The handout contains all prompts.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00:07–00:08</a:t>
            </a:r>
          </a:p>
          <a:p xmlns:a="http://schemas.openxmlformats.org/drawingml/2006/main">
            <a:r>
              <a:t/>
            </a:r>
            <a:endParaRPr/>
          </a:p>
          <a:p xmlns:a="http://schemas.openxmlformats.org/drawingml/2006/main">
            <a:r>
              <a:t>Introduce Maya’s source material, Rob’s public research, and Aisha’s generic preparation. Keep the preview brief.</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00:08–00:10</a:t>
            </a:r>
          </a:p>
          <a:p xmlns:a="http://schemas.openxmlformats.org/drawingml/2006/main">
            <a:r>
              <a:t/>
            </a:r>
            <a:endParaRPr/>
          </a:p>
          <a:p xmlns:a="http://schemas.openxmlformats.org/drawingml/2006/main">
            <a:r>
              <a:t>The interpreter is accountable for interpreting decisions and works with the Deaf professional on preferences and repair. Organizers and information owners may also need to authorize tools. Source: https://rid.org/wp-content/uploads/2023/03/NAD_RID-Code-of-Professional-Conduct-508-Accessible.pdf</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00:10–00:12</a:t>
            </a:r>
          </a:p>
          <a:p xmlns:a="http://schemas.openxmlformats.org/drawingml/2006/main">
            <a:r>
              <a:t/>
            </a:r>
          </a:p>
          <a:p xmlns:a="http://schemas.openxmlformats.org/drawingml/2006/main">
            <a:r>
              <a:t>ROB: “As a Deaf professional, I want to distinguish a useful new tool from a claim that a phone can replace an interpreter. Google’s SL2T gives ASL users a way to produce English text in specific situations. The person signing reviews what the model wrote before sharing it.”</a:t>
            </a:r>
          </a:p>
          <a:p xmlns:a="http://schemas.openxmlformats.org/drawingml/2006/main">
            <a:r>
              <a:t/>
            </a:r>
          </a:p>
          <a:p xmlns:a="http://schemas.openxmlformats.org/drawingml/2006/main">
            <a:r>
              <a:t>Google DeepMind introduced SL2T 1.0 in August 2026 for ASL-to-English text in Gboard and Live Transcribe on Pixel 11. The Google DeepMind/AISLAC joint impact report names dictation, search, messages, and informal low-stakes one-to-one exchanges as intended uses. It explicitly excludes workplace decisions, healthcare, legal proceedings, academic assessment and classroom interpreter replacement. The report says the product does not translate spoken language into sign or ask for clarification, and warns against using it to evade human-interpreter obligations.</a:t>
            </a:r>
          </a:p>
          <a:p xmlns:a="http://schemas.openxmlformats.org/drawingml/2006/main">
            <a:r>
              <a:t/>
            </a:r>
          </a:p>
          <a:p xmlns:a="http://schemas.openxmlformats.org/drawingml/2006/main">
            <a:r>
              <a:t>Recognition (SLR) identifies signed input; translation (SLT, including SL2T) maps meaning into another language; generation (SLG) produces signed output. These tasks should not be conflated. Google says it is working on sign-language generation; the current release is ASL-to-English text. There are already narrow use cases, so avoid saying the field has none. The open question is which additional uses Deaf people find valuable and safe.</a:t>
            </a:r>
          </a:p>
          <a:p xmlns:a="http://schemas.openxmlformats.org/drawingml/2006/main">
            <a:r>
              <a:t/>
            </a:r>
          </a:p>
          <a:p xmlns:a="http://schemas.openxmlformats.org/drawingml/2006/main">
            <a:r>
              <a:t>Sources: https://deepmind.google/blog/putting-sign-language-ai-into-users-hands/ ; https://storage.googleapis.com/deepmind-media/DeepMind.com/Blog/putting-sign-language-ai-into-users-hands/aislac-joint-impact-report-for-sl2t-1-0.pdf</a:t>
            </a:r>
          </a:p>
          <a:p xmlns:a="http://schemas.openxmlformats.org/drawingml/2006/main">
            <a:r>
              <a:t/>
            </a:r>
          </a:p>
          <a:p xmlns:a="http://schemas.openxmlformats.org/drawingml/2006/main">
            <a:r>
              <a:t>DELIVERY: Allow 10–15 seconds to read before signing. Keep this to two minutes. Transition: “Now let’s name the wider costs and claims that come with these 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00:12–00:15</a:t>
            </a:r>
          </a:p>
          <a:p xmlns:a="http://schemas.openxmlformats.org/drawingml/2006/main">
            <a:r>
              <a:t/>
            </a:r>
          </a:p>
          <a:p xmlns:a="http://schemas.openxmlformats.org/drawingml/2006/main">
            <a:r>
              <a:t>ROB: “I am interested in useful AI, and I also want us to see what supports it and what risks come with it. These concerns do not disappear just because a demo goes well.”</a:t>
            </a:r>
          </a:p>
          <a:p xmlns:a="http://schemas.openxmlformats.org/drawingml/2006/main">
            <a:r>
              <a:t/>
            </a:r>
          </a:p>
          <a:p xmlns:a="http://schemas.openxmlformats.org/drawingml/2006/main">
            <a:r>
              <a:t>POWER AND WATER: Data centers require electricity and cooling. Cooling may consume water; servers generate heat that must be removed. The local environmental effect varies with cooling design, water source, geography and the electricity mix. Do not claim that every data center uses the same amount of water or has the same emissions. The IEA estimates 485 TWh of global data-center electricity use in 2025 and a central projection of 950 TWh in 2030; those figures cover all data centers, not AI alone. IEA 2025 reports cooling as about 7% to over 30% of data-center electricity use depending on facility type. LBNL reports US data-center water use and water-use effectiveness. Sources: https://www.iea.org/reports/key-questions-on-energy-and-ai/executive-summary ; https://www.iea.org/reports/energy-and-ai/energy-demand-from-ai ; https://seta.lbl.gov/publications/2024-lbnl-data-center-energy-usage-report</a:t>
            </a:r>
          </a:p>
          <a:p xmlns:a="http://schemas.openxmlformats.org/drawingml/2006/main">
            <a:r>
              <a:t/>
            </a:r>
          </a:p>
          <a:p xmlns:a="http://schemas.openxmlformats.org/drawingml/2006/main">
            <a:r>
              <a:t>FINANCIAL TIES: OpenAI reported 2026 funding anchored by strategic partners including NVIDIA, Amazon and SoftBank, while its infrastructure strategy also buys compute and chips from industry partners. Intertwined investor-supplier relationships deserve scrutiny, but this evidence alone does not establish fraud or prove that any announced investment has been spent or earned back. Source: https://openai.com/index/accelerating-the-next-phase-ai/</a:t>
            </a:r>
          </a:p>
          <a:p xmlns:a="http://schemas.openxmlformats.org/drawingml/2006/main">
            <a:r>
              <a:t/>
            </a:r>
          </a:p>
          <a:p xmlns:a="http://schemas.openxmlformats.org/drawingml/2006/main">
            <a:r>
              <a:t>SECURITY: By “breaches,” distinguish a documented risk from a claim that AI routinely breaks into other systems. NIST describes indirect prompt injection: malicious instructions in external material can hijack connected agents and lead them to misuse authorized tools or expose data. Source: https://www.nist.gov/blogs/caisi-research-blog/insights-ai-agent-security-large-scale-red-teaming-competition</a:t>
            </a:r>
          </a:p>
          <a:p xmlns:a="http://schemas.openxmlformats.org/drawingml/2006/main">
            <a:r>
              <a:t/>
            </a:r>
          </a:p>
          <a:p xmlns:a="http://schemas.openxmlformats.org/drawingml/2006/main">
            <a:r>
              <a:t>AGI: Stanford HAI states that there is no universally accepted definition of artificial general intelligence. Avoid treating a forecast about AGI as proof of current capability or inevitable human replacement. Source: https://hai.stanford.edu/assets/files/hai_ai_index_report_2025.pdf</a:t>
            </a:r>
          </a:p>
          <a:p xmlns:a="http://schemas.openxmlformats.org/drawingml/2006/main">
            <a:r>
              <a:t/>
            </a:r>
          </a:p>
          <a:p xmlns:a="http://schemas.openxmlformats.org/drawingml/2006/main">
            <a:r>
              <a:t>DELIVERY: Allow 10–15 seconds to read before signing. This is a three-minute presenter-led overview, not a debate or audience exercise. Transition: “With those limits in view, let’s see how a better prompt helps with a real preparation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00:15–00:17</a:t>
            </a:r>
          </a:p>
          <a:p xmlns:a="http://schemas.openxmlformats.org/drawingml/2006/main">
            <a:r>
              <a:t/>
            </a:r>
            <a:endParaRPr/>
          </a:p>
          <a:p xmlns:a="http://schemas.openxmlformats.org/drawingml/2006/main">
            <a:r>
              <a:t>Make this a two-minute visual choice. Skip the optional live A; show B, then move to the short Search example on the next slide. Invite a silent choice or hands. Reveal B: it provides role, topic, task, and evidence requirement. A might yield useful facts but gives little basis for selecting relevant details.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00:17–00:22</a:t>
            </a:r>
          </a:p>
          <a:p xmlns:a="http://schemas.openxmlformats.org/drawingml/2006/main">
            <a:r>
              <a:t/>
            </a:r>
            <a:endParaRPr/>
          </a:p>
          <a:p xmlns:a="http://schemas.openxmlformats.org/drawingml/2006/main">
            <a:r>
              <a:t>Run one short Search example and its follow-up. Keep this to five minutes. Show one useful reduction and one unresolved question. The left column describes possible output, not a result already generated. Use the labeled sample if search is unavailable.</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00:22–00:24</a:t>
            </a:r>
          </a:p>
          <a:p xmlns:a="http://schemas.openxmlformats.org/drawingml/2006/main">
            <a:r>
              <a:t/>
            </a:r>
            <a:endParaRPr/>
          </a:p>
          <a:p xmlns:a="http://schemas.openxmlformats.org/drawingml/2006/main">
            <a:r>
              <a:t>Introduce fictional Maya and the launch choice. The interpreter prepares to understand the discussion. Maya and colleagues make the business decision.</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00:24–00:27</a:t>
            </a:r>
          </a:p>
          <a:p xmlns:a="http://schemas.openxmlformats.org/drawingml/2006/main">
            <a:r>
              <a:t/>
            </a:r>
            <a:endParaRPr/>
          </a:p>
          <a:p xmlns:a="http://schemas.openxmlformats.org/drawingml/2006/main">
            <a:r>
              <a:t>Copy the complete fictional source from the handout. This demo needs no private client file. Approval to read a document does not by itself establish approval to upload it.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00:27–00:29</a:t>
            </a:r>
          </a:p>
          <a:p xmlns:a="http://schemas.openxmlformats.org/drawingml/2006/main">
            <a:r>
              <a:t/>
            </a:r>
            <a:endParaRPr/>
          </a:p>
          <a:p xmlns:a="http://schemas.openxmlformats.org/drawingml/2006/main">
            <a:r>
              <a:t>Coordinate relevant agenda, terms, and access preferences with Maya and the organizer. Check the specific tool and source authorization. The sample intentionally omits some information.</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00:29–00:33</a:t>
            </a:r>
          </a:p>
          <a:p xmlns:a="http://schemas.openxmlformats.org/drawingml/2006/main">
            <a:r>
              <a:t/>
            </a:r>
            <a:endParaRPr/>
          </a:p>
          <a:p xmlns:a="http://schemas.openxmlformats.org/drawingml/2006/main">
            <a:r>
              <a:t>Open a new chat and paste the complete Maya prompt. This supplied-material task does not need web search. Show what the resulting brief identifies as missing.</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00:33–00:36</a:t>
            </a:r>
          </a:p>
          <a:p xmlns:a="http://schemas.openxmlformats.org/drawingml/2006/main">
            <a:r>
              <a:t/>
            </a:r>
            <a:endParaRPr/>
          </a:p>
          <a:p xmlns:a="http://schemas.openxmlformats.org/drawingml/2006/main">
            <a:r>
              <a:t>This is a deliberately planted example, not an actual response. Allow a silent choice and optional hands. If the live model already flags CDC, explain that its uncertainty is useful.</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00:36–00:39</a:t>
            </a:r>
          </a:p>
          <a:p xmlns:a="http://schemas.openxmlformats.org/drawingml/2006/main">
            <a:r>
              <a:t/>
            </a:r>
            <a:endParaRPr/>
          </a:p>
          <a:p xmlns:a="http://schemas.openxmlformats.org/drawingml/2006/main">
            <a:r>
              <a:t>Answer B. Paste the follow-up. Uncertainty becomes a direct question for the person with context. Avoid suggesting a sign for an unresolved concept.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00:39–00:42</a:t>
            </a:r>
          </a:p>
          <a:p xmlns:a="http://schemas.openxmlformats.org/drawingml/2006/main">
            <a:r>
              <a:t/>
            </a:r>
            <a:endParaRPr/>
          </a:p>
          <a:p xmlns:a="http://schemas.openxmlformats.org/drawingml/2006/main">
            <a:r>
              <a:t>Review purpose, terminology, the missing definition, and questions. Interpretation includes both directions and all participants. Business judgments and official records stay with the relevant participants and owners.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00:42–00:44</a:t>
            </a:r>
          </a:p>
          <a:p xmlns:a="http://schemas.openxmlformats.org/drawingml/2006/main">
            <a:r>
              <a:t/>
            </a:r>
            <a:endParaRPr/>
          </a:p>
          <a:p xmlns:a="http://schemas.openxmlformats.org/drawingml/2006/main">
            <a:r>
              <a:t>Rob is the real research subject, but this meeting is illustrative. No real client identity or engagement details are supplied. Research published context, then confirm the agenda.</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00:44–00:46</a:t>
            </a:r>
          </a:p>
          <a:p xmlns:a="http://schemas.openxmlformats.org/drawingml/2006/main">
            <a:r>
              <a:t/>
            </a:r>
            <a:endParaRPr/>
          </a:p>
          <a:p xmlns:a="http://schemas.openxmlformats.org/drawingml/2006/main">
            <a:r>
              <a:t>Open chatgpt.com in the approved account. Show the controls actually present. Deep research may be in tools or the sidebar; /Deepresearch is also documented. Ordinary Search does not promise a plan or Start research button. Source: https://help.openai.com/en/articles/10500283-deep-research-in-chatgpt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00:46–00:48</a:t>
            </a:r>
          </a:p>
          <a:p xmlns:a="http://schemas.openxmlformats.org/drawingml/2006/main">
            <a:r>
              <a:t/>
            </a:r>
            <a:endParaRPr/>
          </a:p>
          <a:p xmlns:a="http://schemas.openxmlformats.org/drawingml/2006/main">
            <a:r>
              <a:t>Show the audience-approved generated image as a roadmap, then switch to the real tool. It is not a current account screenshot. A blank chat can still use memory or personalization. Source: https://help.openai.com/en/articles/10500283-deep-research-in-chatgpt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00:48–00:51</a:t>
            </a:r>
          </a:p>
          <a:p xmlns:a="http://schemas.openxmlformats.org/drawingml/2006/main">
            <a:r>
              <a:t/>
            </a:r>
            <a:endParaRPr/>
          </a:p>
          <a:p xmlns:a="http://schemas.openxmlformats.org/drawingml/2006/main">
            <a:r>
              <a:t>Paste the fuller Rob prompt from the handout, including URLs and the example-meeting label. In Deep research, review any clarifying questions or plan. In Search, proceed to its cited answer.</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00:51–00:54</a:t>
            </a:r>
          </a:p>
          <a:p xmlns:a="http://schemas.openxmlformats.org/drawingml/2006/main">
            <a:r>
              <a:t/>
            </a:r>
            <a:endParaRPr/>
          </a:p>
          <a:p xmlns:a="http://schemas.openxmlformats.org/drawingml/2006/main">
            <a:r>
              <a:t>Review the Deep research scope and start it. In Search, this slide explains source selection rather than a required screen. If a run is slow, switch to the prepared sample and label it as authored illustration. Source: https://help.openai.com/en/articles/10500283-deep-research-in-chatgpt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00:54–00:58</a:t>
            </a:r>
          </a:p>
          <a:p xmlns:a="http://schemas.openxmlformats.org/drawingml/2006/main">
            <a:r>
              <a:t/>
            </a:r>
            <a:endParaRPr/>
          </a:p>
          <a:p xmlns:a="http://schemas.openxmlformats.org/drawingml/2006/main">
            <a:r>
              <a:t>Open one claim from AWS and the title mismatch on Sessionize. Keep this to four minutes. Check identity, wording, relevance, and dates. AWS supports Hero since 2019 and event-driven architecture / real-time data expertise. If Sessionize heading and biography differ on title, flag the mismatch. Sources: https://builder.aws.com/community/heroes/RobKoch ; https://sessionize.com/robkoch/</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00:58–01:01</a:t>
            </a:r>
          </a:p>
          <a:p xmlns:a="http://schemas.openxmlformats.org/drawingml/2006/main">
            <a:r>
              <a:t/>
            </a:r>
            <a:endParaRPr/>
          </a:p>
          <a:p xmlns:a="http://schemas.openxmlformats.org/drawingml/2006/main">
            <a:r>
              <a:t>Explicitly label this a planted example. After a brief silent choice, reveal: remove the claim and replace it with a direct question. Expertise and talk topics do not establish preferred pace. Ask the model to find other unsupported preferences.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PROVENANCE: The assistant authored this sentence as a deliberately flawed teaching example. It was not quoted from Rob, a public profile, or a real ChatGPT result. Its invented reasoning leap is: technical subject expertise supposedly implies a preference for fast discussion and a dislike of introductory explanations. Public talk topics do not establish either preference.</a:t>
            </a:r>
          </a:p>
          <a:p xmlns:a="http://schemas.openxmlformats.org/drawingml/2006/main">
            <a:r>
              <a:t/>
            </a:r>
          </a:p>
          <a:p xmlns:a="http://schemas.openxmlformats.org/drawingml/2006/main">
            <a:r>
              <a:t>ROB INTRODUCTION: “Here is an invented sentence to test. The research did not say this about me. Imagine it appeared in a preparation brief. Would you keep it?”</a:t>
            </a:r>
          </a:p>
          <a:p xmlns:a="http://schemas.openxmlformats.org/drawingml/2006/main">
            <a:r>
              <a:t/>
            </a:r>
          </a:p>
          <a:p xmlns:a="http://schemas.openxmlformats.org/drawingml/2006/main">
            <a:r>
              <a:t>REVEAL: Remove the unsupported claim. Replace it with a direct question about preferred pacing and the level of context needed for this meeting.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01:01–01:03</a:t>
            </a:r>
          </a:p>
          <a:p xmlns:a="http://schemas.openxmlformats.org/drawingml/2006/main">
            <a:r>
              <a:t/>
            </a:r>
          </a:p>
          <a:p xmlns:a="http://schemas.openxmlformats.org/drawingml/2006/main">
            <a:r>
              <a:t>ROB: “We have checked the research. Now I want a short brief the interpreter can use before the assignment. Stay in this conversation so the source material is available. Paste the follow-up from the handout. Review what it kept, keep the citations, and leave preferences as questions for me.”</a:t>
            </a:r>
          </a:p>
          <a:p xmlns:a="http://schemas.openxmlformats.org/drawingml/2006/main">
            <a:r>
              <a:t/>
            </a:r>
          </a:p>
          <a:p xmlns:a="http://schemas.openxmlformats.org/drawingml/2006/main">
            <a:r>
              <a:t>Show where to paste the second prompt, then send it. The same conversation provides context but does not guarantee accuracy. Ask for one page containing the example meeting purpose, checked professional context, terminology, proper names, questions for Rob, and source gaps. Use only claims checked against original sources. Do not infer preferences or invent sign glosses.</a:t>
            </a:r>
          </a:p>
          <a:p xmlns:a="http://schemas.openxmlformats.org/drawingml/2006/main">
            <a:r>
              <a:t/>
            </a:r>
          </a:p>
          <a:p xmlns:a="http://schemas.openxmlformats.org/drawingml/2006/main">
            <a:r>
              <a:t>DELIVERY: Give 10–15 seconds to read before signing. Stop scrolling while explaining. The next slide illustrates the same steps.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01:03–01:05</a:t>
            </a:r>
          </a:p>
          <a:p xmlns:a="http://schemas.openxmlformats.org/drawingml/2006/main">
            <a:r>
              <a:t/>
            </a:r>
            <a:endParaRPr/>
          </a:p>
          <a:p xmlns:a="http://schemas.openxmlformats.org/drawingml/2006/main">
            <a:r>
              <a:t>Paste the Rob follow-up. Only facts checked against original sources go under verified context. Draft questions for Rob; sending is a separate human step. Candidate research topics are not a confirmed agenda.</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endParaRPr/>
          </a:p>
          <a:p xmlns:a="http://schemas.openxmlformats.org/drawingml/2006/main">
            <a:r>
              <a:t>The illustration is generated sample UI and output, matching the visual style of slide 18. Use the full follow-up prompt from the audience handout for the live demonstration. Ask Rob directly about preferences; this is a human step, not an automatic AI action.</a:t>
            </a:r>
          </a:p>
          <a:p xmlns:a="http://schemas.openxmlformats.org/drawingml/2006/main">
            <a:r>
              <a:t/>
            </a:r>
            <a:endParaRPr/>
          </a:p>
          <a:p xmlns:a="http://schemas.openxmlformats.org/drawingml/2006/main">
            <a:r>
              <a:t>FULL ORIGINAL SLIDE TEXT:</a:t>
            </a:r>
          </a:p>
          <a:p xmlns:a="http://schemas.openxmlformats.org/drawingml/2006/main">
            <a:r>
              <a:t>Using only the verified claims and sources from the report, create a one-page interpreter preparation brief.</a:t>
            </a:r>
          </a:p>
          <a:p xmlns:a="http://schemas.openxmlformats.org/drawingml/2006/main">
            <a:r>
              <a:t/>
            </a:r>
            <a:endParaRPr/>
          </a:p>
          <a:p xmlns:a="http://schemas.openxmlformats.org/drawingml/2006/main">
            <a:r>
              <a:t>Use these sections:</a:t>
            </a:r>
          </a:p>
          <a:p xmlns:a="http://schemas.openxmlformats.org/drawingml/2006/main">
            <a:r>
              <a:t>1. Meeting map</a:t>
            </a:r>
          </a:p>
          <a:p xmlns:a="http://schemas.openxmlformats.org/drawingml/2006/main">
            <a:r>
              <a:t>2. Terminology and short definitions</a:t>
            </a:r>
          </a:p>
          <a:p xmlns:a="http://schemas.openxmlformats.org/drawingml/2006/main">
            <a:r>
              <a:t>3. Proper names and organizations</a:t>
            </a:r>
          </a:p>
          <a:p xmlns:a="http://schemas.openxmlformats.org/drawingml/2006/main">
            <a:r>
              <a:t>4. Published topics likely to arise</a:t>
            </a:r>
          </a:p>
          <a:p xmlns:a="http://schemas.openxmlformats.org/drawingml/2006/main">
            <a:r>
              <a:t>5. Questions to confirm with Rob</a:t>
            </a:r>
          </a:p>
          <a:p xmlns:a="http://schemas.openxmlformats.org/drawingml/2006/main">
            <a:r>
              <a:t>6. Source gaps</a:t>
            </a:r>
          </a:p>
          <a:p xmlns:a="http://schemas.openxmlformats.org/drawingml/2006/main">
            <a:r>
              <a:t/>
            </a:r>
            <a:endParaRPr/>
          </a:p>
          <a:p xmlns:a="http://schemas.openxmlformats.org/drawingml/2006/main">
            <a:r>
              <a:t>Do not provide sign glosses or infer preferences.</a:t>
            </a:r>
          </a:p>
          <a:p xmlns:a="http://schemas.openxmlformats.org/drawingml/2006/main">
            <a:r>
              <a:t/>
            </a:r>
            <a:endParaRPr/>
          </a:p>
          <a:p xmlns:a="http://schemas.openxmlformats.org/drawingml/2006/main">
            <a:r>
              <a:t>FINAL HUMAN STEP</a:t>
            </a:r>
          </a:p>
          <a:p xmlns:a="http://schemas.openxmlformats.org/drawingml/2006/main">
            <a:r>
              <a:t/>
            </a:r>
            <a:endParaRPr/>
          </a:p>
          <a:p xmlns:a="http://schemas.openxmlformats.org/drawingml/2006/main">
            <a:r>
              <a:t>Send Rob the short list of questions.</a:t>
            </a:r>
          </a:p>
          <a:p xmlns:a="http://schemas.openxmlformats.org/drawingml/2006/main">
            <a:r>
              <a:t/>
            </a:r>
            <a:endParaRPr/>
          </a:p>
          <a:p xmlns:a="http://schemas.openxmlformats.org/drawingml/2006/main">
            <a:r>
              <a:t>Confirm terminology, names, modality, team setup, and repair signals directly with him.</a:t>
            </a:r>
          </a:p>
          <a:p xmlns:a="http://schemas.openxmlformats.org/drawingml/2006/main">
            <a:r>
              <a:t/>
            </a:r>
            <a:endParaRPr/>
          </a:p>
          <a:p xmlns:a="http://schemas.openxmlformats.org/drawingml/2006/main">
            <a:r>
              <a:t>Research prepares the assignment. Rob confirms how the assignment works.</a:t>
            </a:r>
          </a:p>
          <a:p xmlns:a="http://schemas.openxmlformats.org/drawingml/2006/main">
            <a:r>
              <a:t/>
            </a:r>
            <a:endParaRPr/>
          </a:p>
          <a:p xmlns:a="http://schemas.openxmlformats.org/drawingml/2006/main">
            <a:r>
              <a:t>Source for the example public-context claim: https://builder.aws.com/community/heroes/RobKoch</a:t>
            </a:r>
          </a:p>
          <a:p xmlns:a="http://schemas.openxmlformats.org/drawingml/2006/main">
            <a:r>
              <a:t>Visual: OpenAI built-in image generation, companion to the slide 18 illustration.</a:t>
            </a:r>
          </a:p>
          <a:p xmlns:a="http://schemas.openxmlformats.org/drawingml/2006/main">
            <a:r>
              <a:t/>
            </a:r>
          </a:p>
          <a:p xmlns:a="http://schemas.openxmlformats.org/drawingml/2006/main">
            <a:r>
              <a:t>After the instruction slide, walk through the four panels and compare them with the live result. Pause for the audience to read before signing.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01:05–01:15</a:t>
            </a:r>
          </a:p>
          <a:p xmlns:a="http://schemas.openxmlformats.org/drawingml/2006/main">
            <a:r>
              <a:t/>
            </a:r>
            <a:endParaRPr/>
          </a:p>
          <a:p xmlns:a="http://schemas.openxmlformats.org/drawingml/2006/main">
            <a:r>
              <a:t>Take the full break and announce the return time. Share the handout through the event’s approved channel. Public audience resources: https://robcube.github.io/interpreting-for-deaf-professionals-summit-2026/ . No QR code is embedded.</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01:15–01:18</a:t>
            </a:r>
          </a:p>
          <a:p xmlns:a="http://schemas.openxmlformats.org/drawingml/2006/main">
            <a:r>
              <a:t/>
            </a:r>
            <a:endParaRPr/>
          </a:p>
          <a:p xmlns:a="http://schemas.openxmlformats.org/drawingml/2006/main">
            <a:r>
              <a:t>Aisha is fictional. Demonstrate useful generic preparation without private employment or medical records.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01:18–01:21</a:t>
            </a:r>
          </a:p>
          <a:p xmlns:a="http://schemas.openxmlformats.org/drawingml/2006/main">
            <a:r>
              <a:t/>
            </a:r>
            <a:endParaRPr/>
          </a:p>
          <a:p xmlns:a="http://schemas.openxmlformats.org/drawingml/2006/main">
            <a:r>
              <a:t>Wait for reading and a silent choice. Do not invite real assignment details from the audience.</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01:21–01:26</a:t>
            </a:r>
          </a:p>
          <a:p xmlns:a="http://schemas.openxmlformats.org/drawingml/2006/main">
            <a:r>
              <a:t/>
            </a:r>
            <a:endParaRPr/>
          </a:p>
          <a:p xmlns:a="http://schemas.openxmlformats.org/drawingml/2006/main">
            <a:r>
              <a:t>Answer B for this public demo. Paste the full Aisha prompt into a new chat. The sample output is authored illustration. Actual assignments require the organization’s approved policy and authorized sources.</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ILLUSTRATION WALKTHROUGH: Answer B is the fully invented agenda. Open a new chat and paste the full fictional Aisha prompt from the handout. Read the generic checklist, flag terms that need approved policy wording, and take questions to the organizer and Aisha. This illustration is a sample, not a live response. A new chat alone does not establish privacy or permission to upload information.</a:t>
            </a:r>
          </a:p>
          <a:p xmlns:a="http://schemas.openxmlformats.org/drawingml/2006/main">
            <a:r>
              <a:t/>
            </a:r>
          </a:p>
          <a:p xmlns:a="http://schemas.openxmlformats.org/drawingml/2006/main">
            <a:r>
              <a:t>COPYABLE PROMPT AND ORIGINAL REVEAL:</a:t>
            </a:r>
          </a:p>
          <a:p xmlns:a="http://schemas.openxmlformats.org/drawingml/2006/main">
            <a:r>
              <a:t>Removing a name alone does not make a personnel file safe to reuse.</a:t>
            </a:r>
          </a:p>
          <a:p xmlns:a="http://schemas.openxmlformats.org/drawingml/2006/main">
            <a:r>
              <a:t/>
            </a:r>
          </a:p>
          <a:p xmlns:a="http://schemas.openxmlformats.org/drawingml/2006/main">
            <a:r>
              <a:t>Prompt: “For an invented workplace meeting about role expectations and access support, draft a generic interpreter preparation checklist. Mark policy-dependent terms for confirmation.”</a:t>
            </a:r>
          </a:p>
          <a:p xmlns:a="http://schemas.openxmlformats.org/drawingml/2006/main">
            <a:r>
              <a:t/>
            </a:r>
          </a:p>
          <a:p xmlns:a="http://schemas.openxmlformats.org/drawingml/2006/main">
            <a:r>
              <a:t>Sample output: confirm the agenda, participant roles, approved policy wording, meeting format, and clarification plan.</a:t>
            </a:r>
          </a:p>
          <a:p xmlns:a="http://schemas.openxmlformats.org/drawingml/2006/main">
            <a:r>
              <a:t/>
            </a:r>
          </a:p>
          <a:p xmlns:a="http://schemas.openxmlformats.org/drawingml/2006/main">
            <a:r>
              <a:t>Visual: built-in image generation, matching the earlier ChatGPT illustrations.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01:26–01:29</a:t>
            </a:r>
          </a:p>
          <a:p xmlns:a="http://schemas.openxmlformats.org/drawingml/2006/main">
            <a:r>
              <a:t/>
            </a:r>
            <a:endParaRPr/>
          </a:p>
          <a:p xmlns:a="http://schemas.openxmlformats.org/drawingml/2006/main">
            <a:r>
              <a:t>Relate the checklist to real preparation. Documents an interpreter can access are not automatically permitted AI inputs. Source: https://rid.org/wp-content/uploads/2023/03/NAD_RID-Code-of-Professional-Conduct-508-Accessible.pdf</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01:29–01:31</a:t>
            </a:r>
          </a:p>
          <a:p xmlns:a="http://schemas.openxmlformats.org/drawingml/2006/main">
            <a:r>
              <a:t/>
            </a:r>
            <a:endParaRPr/>
          </a:p>
          <a:p xmlns:a="http://schemas.openxmlformats.org/drawingml/2006/main">
            <a:r>
              <a:t>Explain how preparation helps during the meeting and how notes follow agreement and policy afterward. AI output does not establish employment policy.</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TRANSITION TO SLIDE 32, IN ROB’S VOICE:</a:t>
            </a:r>
          </a:p>
          <a:p xmlns:a="http://schemas.openxmlformats.org/drawingml/2006/main">
            <a:r>
              <a:t>“Aisha’s example showed how to prepare without uploading private details. Across all three meetings, AI can help us organize questions, but the Deaf professional still needs to confirm what matters. Let’s return to the brief about me. I can show you what it got right, what I would correct, and what you still need to ask me directly.”</a:t>
            </a:r>
          </a:p>
          <a:p xmlns:a="http://schemas.openxmlformats.org/drawingml/2006/main">
            <a:r>
              <a:t/>
            </a:r>
          </a:p>
          <a:p xmlns:a="http://schemas.openxmlformats.org/drawingml/2006/main">
            <a:r>
              <a:t>This closes the third scenario. The return to Rob demonstrates the final human review, rather than introducing another meeting.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01:31–01:35</a:t>
            </a:r>
          </a:p>
          <a:p xmlns:a="http://schemas.openxmlformats.org/drawingml/2006/main">
            <a:r>
              <a:t/>
            </a:r>
            <a:endParaRPr/>
          </a:p>
          <a:p xmlns:a="http://schemas.openxmlformats.org/drawingml/2006/main">
            <a:r>
              <a:t>This slide displays a condensed, source-linked version of our saved research brief—not an outline and not an invented ChatGPT response. Full saved result: Rob-Koch_Saved-Interpreter-Brief_2026-09-26.html (also available as Markdown).</a:t>
            </a:r>
          </a:p>
          <a:p xmlns:a="http://schemas.openxmlformats.org/drawingml/2006/main">
            <a:r>
              <a:t/>
            </a:r>
            <a:endParaRPr/>
          </a:p>
          <a:p xmlns:a="http://schemas.openxmlformats.org/drawingml/2006/main">
            <a:r>
              <a:t>PROVENANCE: Adapted from the existing Rob-Koch_Public-Professional-Meeting-Brief_Example.md and rechecked against the public sources below. Prepared with AI assistance in Codex; this is not a ChatGPT Deep Research export, screenshot, or transcript. The earlier working-style hypotheses have not been carried forward as facts.</a:t>
            </a:r>
          </a:p>
          <a:p xmlns:a="http://schemas.openxmlformats.org/drawingml/2006/main">
            <a:r>
              <a:t/>
            </a:r>
          </a:p>
          <a:p xmlns:a="http://schemas.openxmlformats.org/drawingml/2006/main">
            <a:r>
              <a:t>DELIVERY: Give the audience 10–15 seconds to read before signing. Do not sign while scrolling the full brief. Walk through one public fact, one term, and the actual role-title mismatch. The proposed data/AI meeting is hypothetical. No communication preferences have been confirmed by Rob.</a:t>
            </a:r>
          </a:p>
          <a:p xmlns:a="http://schemas.openxmlformats.org/drawingml/2006/main">
            <a:r>
              <a:t/>
            </a:r>
          </a:p>
          <a:p xmlns:a="http://schemas.openxmlformats.org/drawingml/2006/main">
            <a:r>
              <a:t>OPENING IN ROB’S VOICE: “Here is the saved research brief about me. It gives the interpreter some useful technical context. It also found two different job titles on the same speaker page. That is something to ask me—not something the AI should quietly guess.”</a:t>
            </a:r>
          </a:p>
          <a:p xmlns:a="http://schemas.openxmlformats.org/drawingml/2006/main">
            <a:r>
              <a:t/>
            </a:r>
          </a:p>
          <a:p xmlns:a="http://schemas.openxmlformats.org/drawingml/2006/main">
            <a:r>
              <a:t>TRANSITION TO SLIDE 33: “Now I’ll review this as the person you would interpret for: what is right, what needs correcting, and what you still need to ask me.”</a:t>
            </a:r>
          </a:p>
          <a:p xmlns:a="http://schemas.openxmlformats.org/drawingml/2006/main">
            <a:r>
              <a:t/>
            </a:r>
          </a:p>
          <a:p xmlns:a="http://schemas.openxmlformats.org/drawingml/2006/main">
            <a:r>
              <a:t>FULL SAVED BRIEF:</a:t>
            </a:r>
          </a:p>
          <a:p xmlns:a="http://schemas.openxmlformats.org/drawingml/2006/main">
            <a:r>
              <a:t># Rob Koch: interpreter preparation brief</a:t>
            </a:r>
          </a:p>
          <a:p xmlns:a="http://schemas.openxmlformats.org/drawingml/2006/main">
            <a:r>
              <a:t/>
            </a:r>
          </a:p>
          <a:p xmlns:a="http://schemas.openxmlformats.org/drawingml/2006/main">
            <a:r>
              <a:t>Saved public-source research, adapted for interpreter preparation • September 26, 2026 • Draft for Rob’s review</a:t>
            </a:r>
          </a:p>
          <a:p xmlns:a="http://schemas.openxmlformats.org/drawingml/2006/main">
            <a:r>
              <a:t/>
            </a:r>
          </a:p>
          <a:p xmlns:a="http://schemas.openxmlformats.org/drawingml/2006/main">
            <a:r>
              <a:t>Adapted from the existing Rob-Koch_Public-Professional-Meeting-Brief_Example.md and rechecked against the public sources below. Prepared with AI assistance in Codex; this is not a ChatGPT Deep Research export, screenshot, or transcript. The earlier working-style hypotheses have not been carried forward as facts.</a:t>
            </a:r>
          </a:p>
          <a:p xmlns:a="http://schemas.openxmlformats.org/drawingml/2006/main">
            <a:r>
              <a:t/>
            </a:r>
          </a:p>
          <a:p xmlns:a="http://schemas.openxmlformats.org/drawingml/2006/main">
            <a:r>
              <a:t>## Assignment boundary</a:t>
            </a:r>
          </a:p>
          <a:p xmlns:a="http://schemas.openxmlformats.org/drawingml/2006/main">
            <a:r>
              <a:t/>
            </a:r>
          </a:p>
          <a:p xmlns:a="http://schemas.openxmlformats.org/drawingml/2006/main">
            <a:r>
              <a:t>- Hypothetical data/AI architecture meeting. No real agenda, participant list, client records, or confirmed communication preferences were supplied. Rob is the Deaf professional in this demonstration; the interpreter is preparing to support communication, not advise on architecture.</a:t>
            </a:r>
          </a:p>
          <a:p xmlns:a="http://schemas.openxmlformats.org/drawingml/2006/main">
            <a:r>
              <a:t/>
            </a:r>
          </a:p>
          <a:p xmlns:a="http://schemas.openxmlformats.org/drawingml/2006/main">
            <a:r>
              <a:t>## Public professional context</a:t>
            </a:r>
          </a:p>
          <a:p xmlns:a="http://schemas.openxmlformats.org/drawingml/2006/main">
            <a:r>
              <a:t/>
            </a:r>
          </a:p>
          <a:p xmlns:a="http://schemas.openxmlformats.org/drawingml/2006/main">
            <a:r>
              <a:t>- AWS lists Rob as a Data Hero since 2019 and describes work in event-driven architecture and real-time data. [1]</a:t>
            </a:r>
          </a:p>
          <a:p xmlns:a="http://schemas.openxmlformats.org/drawingml/2006/main">
            <a:r>
              <a:t/>
            </a:r>
          </a:p>
          <a:p xmlns:a="http://schemas.openxmlformats.org/drawingml/2006/main">
            <a:r>
              <a:t>- His speaker page lists database, Kubernetes, analytics, and enterprise architecture experience. These topics are candidates for preparation, not a prediction of this meeting’s content. [2]</a:t>
            </a:r>
          </a:p>
          <a:p xmlns:a="http://schemas.openxmlformats.org/drawingml/2006/main">
            <a:r>
              <a:t/>
            </a:r>
          </a:p>
          <a:p xmlns:a="http://schemas.openxmlformats.org/drawingml/2006/main">
            <a:r>
              <a:t>- In his 2022 “Data what??” post, Rob compares data terminology and revises initial assumptions against researched definitions. This is an observable writing example, not proof that he prefers a particular pace, technical depth, or interpreting approach. [3]</a:t>
            </a:r>
          </a:p>
          <a:p xmlns:a="http://schemas.openxmlformats.org/drawingml/2006/main">
            <a:r>
              <a:t/>
            </a:r>
          </a:p>
          <a:p xmlns:a="http://schemas.openxmlformats.org/drawingml/2006/main">
            <a:r>
              <a:t>## A source issue to confirm with Rob</a:t>
            </a:r>
          </a:p>
          <a:p xmlns:a="http://schemas.openxmlformats.org/drawingml/2006/main">
            <a:r>
              <a:t/>
            </a:r>
          </a:p>
          <a:p xmlns:a="http://schemas.openxmlformats.org/drawingml/2006/main">
            <a:r>
              <a:t>- The Sessionize heading says “Senior Principal, Slalom”; its biography says “Principal at Slalom Build.” Ask which title and affiliation to use. Do not silently resolve the mismatch or present either as personally confirmed. [2]</a:t>
            </a:r>
          </a:p>
          <a:p xmlns:a="http://schemas.openxmlformats.org/drawingml/2006/main">
            <a:r>
              <a:t/>
            </a:r>
          </a:p>
          <a:p xmlns:a="http://schemas.openxmlformats.org/drawingml/2006/main">
            <a:r>
              <a:t>## Starter terminology — validate against the actual agenda</a:t>
            </a:r>
          </a:p>
          <a:p xmlns:a="http://schemas.openxmlformats.org/drawingml/2006/main">
            <a:r>
              <a:t/>
            </a:r>
          </a:p>
          <a:p xmlns:a="http://schemas.openxmlformats.org/drawingml/2006/main">
            <a:r>
              <a:t>- EDA — event-driven architecture: services communicate through events representing changes, such as an order being placed. [4]</a:t>
            </a:r>
          </a:p>
          <a:p xmlns:a="http://schemas.openxmlformats.org/drawingml/2006/main">
            <a:r>
              <a:t/>
            </a:r>
          </a:p>
          <a:p xmlns:a="http://schemas.openxmlformats.org/drawingml/2006/main">
            <a:r>
              <a:t>- Kubernetes / K8s — an open-source platform for managing containerized applications and services; K8s abbreviates Kubernetes. [5]</a:t>
            </a:r>
          </a:p>
          <a:p xmlns:a="http://schemas.openxmlformats.org/drawingml/2006/main">
            <a:r>
              <a:t/>
            </a:r>
          </a:p>
          <a:p xmlns:a="http://schemas.openxmlformats.org/drawingml/2006/main">
            <a:r>
              <a:t>- These are preparation definitions, not prescribed signs. Confirm meeting-specific meanings, product names, acronyms, and agreed terminology with Rob and the interpreting team.</a:t>
            </a:r>
          </a:p>
          <a:p xmlns:a="http://schemas.openxmlformats.org/drawingml/2006/main">
            <a:r>
              <a:t/>
            </a:r>
          </a:p>
          <a:p xmlns:a="http://schemas.openxmlformats.org/drawingml/2006/main">
            <a:r>
              <a:t>## Questions before the meeting</a:t>
            </a:r>
          </a:p>
          <a:p xmlns:a="http://schemas.openxmlformats.org/drawingml/2006/main">
            <a:r>
              <a:t/>
            </a:r>
          </a:p>
          <a:p xmlns:a="http://schemas.openxmlformats.org/drawingml/2006/main">
            <a:r>
              <a:t>- Ask the organizer: What decision is being made, who is attending, and can we receive the agenda, slides, diagrams, and acronym list through an approved channel?</a:t>
            </a:r>
          </a:p>
          <a:p xmlns:a="http://schemas.openxmlformats.org/drawingml/2006/main">
            <a:r>
              <a:t/>
            </a:r>
          </a:p>
          <a:p xmlns:a="http://schemas.openxmlformats.org/drawingml/2006/main">
            <a:r>
              <a:t>- Ask Rob: What is your role in this meeting, and which points or technical distinctions must come through accurately?</a:t>
            </a:r>
          </a:p>
          <a:p xmlns:a="http://schemas.openxmlformats.org/drawingml/2006/main">
            <a:r>
              <a:t/>
            </a:r>
          </a:p>
          <a:p xmlns:a="http://schemas.openxmlformats.org/drawingml/2006/main">
            <a:r>
              <a:t>- Ask Rob and the interpreting team: Which language, terminology, fingerspelling, clarification signals, pacing, and turn-taking arrangements work for this meeting?</a:t>
            </a:r>
          </a:p>
          <a:p xmlns:a="http://schemas.openxmlformats.org/drawingml/2006/main">
            <a:r>
              <a:t/>
            </a:r>
          </a:p>
          <a:p xmlns:a="http://schemas.openxmlformats.org/drawingml/2006/main">
            <a:r>
              <a:t>- Confirm the room or video layout, visibility of shared diagrams, and team-interpreter coordination. Do not infer access preferences from a biography.</a:t>
            </a:r>
          </a:p>
          <a:p xmlns:a="http://schemas.openxmlformats.org/drawingml/2006/main">
            <a:r>
              <a:t/>
            </a:r>
          </a:p>
          <a:p xmlns:a="http://schemas.openxmlformats.org/drawingml/2006/main">
            <a:r>
              <a:t>## Human review status</a:t>
            </a:r>
          </a:p>
          <a:p xmlns:a="http://schemas.openxmlformats.org/drawingml/2006/main">
            <a:r>
              <a:t/>
            </a:r>
          </a:p>
          <a:p xmlns:a="http://schemas.openxmlformats.org/drawingml/2006/main">
            <a:r>
              <a:t>- Not yet reviewed or approved by Rob. His replies remain blank until he provides them. On slide 33, Rob reviews this draft in his own words; on slide 34, add only the corrections he actually confirms and permits us to use.</a:t>
            </a:r>
          </a:p>
          <a:p xmlns:a="http://schemas.openxmlformats.org/drawingml/2006/main">
            <a:r>
              <a:t/>
            </a:r>
          </a:p>
          <a:p xmlns:a="http://schemas.openxmlformats.org/drawingml/2006/main">
            <a:r>
              <a:t>## Sources and retrieval notes</a:t>
            </a:r>
          </a:p>
          <a:p xmlns:a="http://schemas.openxmlformats.org/drawingml/2006/main">
            <a:r>
              <a:t/>
            </a:r>
          </a:p>
          <a:p xmlns:a="http://schemas.openxmlformats.org/drawingml/2006/main">
            <a:r>
              <a:t>1. [AWS Builder Center — Rob Koch](https://builder.aws.com/community/heroes/RobKoch) — Profile identifies a Data Hero since 2019 and describes event-driven architecture and real-time data work. Direct page extraction was empty; profile text was available through the search index.</a:t>
            </a:r>
          </a:p>
          <a:p xmlns:a="http://schemas.openxmlformats.org/drawingml/2006/main">
            <a:r>
              <a:t/>
            </a:r>
          </a:p>
          <a:p xmlns:a="http://schemas.openxmlformats.org/drawingml/2006/main">
            <a:r>
              <a:t>2. [Sessionize — Rob Koch](https://sessionize.com/robkoch/) — Speaker-page heading and biography use different role titles. Public profile statements are not confirmation of a specific meeting assignment.</a:t>
            </a:r>
          </a:p>
          <a:p xmlns:a="http://schemas.openxmlformats.org/drawingml/2006/main">
            <a:r>
              <a:t/>
            </a:r>
          </a:p>
          <a:p xmlns:a="http://schemas.openxmlformats.org/drawingml/2006/main">
            <a:r>
              <a:t>3. [Rob Koch — Data what?? (June 2, 2022)](https://robcube.github.io/discussion/2022/06/02/data-what.html) — A dated example of Rob comparing terminology, initial assumptions, and researched definitions. It is not evidence of fixed communication preferences.</a:t>
            </a:r>
          </a:p>
          <a:p xmlns:a="http://schemas.openxmlformats.org/drawingml/2006/main">
            <a:r>
              <a:t/>
            </a:r>
          </a:p>
          <a:p xmlns:a="http://schemas.openxmlformats.org/drawingml/2006/main">
            <a:r>
              <a:t>4. [AWS — What is event-driven architecture?](https://aws.amazon.com/what-is/eda/) — Primary technical source for the EDA definition.</a:t>
            </a:r>
          </a:p>
          <a:p xmlns:a="http://schemas.openxmlformats.org/drawingml/2006/main">
            <a:r>
              <a:t/>
            </a:r>
          </a:p>
          <a:p xmlns:a="http://schemas.openxmlformats.org/drawingml/2006/main">
            <a:r>
              <a:t>5. [Kubernetes — Overview](https://kubernetes.io/docs/concepts/overview/) — Primary technical source for Kubernetes and the K8s abbreviation.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01:35–01:38</a:t>
            </a:r>
          </a:p>
          <a:p xmlns:a="http://schemas.openxmlformats.org/drawingml/2006/main">
            <a:r>
              <a:t/>
            </a:r>
            <a:endParaRPr/>
          </a:p>
          <a:p xmlns:a="http://schemas.openxmlformats.org/drawingml/2006/main">
            <a:r>
              <a:t>Rob answers in his own words. Choose a real correction or preference you want to share. Do not read invented personal preferences. If demonstrating a fictional preference, clearly label it.</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Connect each answer to the brief on the preceding slide. Give only a genuine correction or preference you choose to share. Then move to the follow-up prompt on slide 34 to show how direct confirmation improves the draft.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01:38–01:42</a:t>
            </a:r>
          </a:p>
          <a:p xmlns:a="http://schemas.openxmlformats.org/drawingml/2006/main">
            <a:r>
              <a:t/>
            </a:r>
            <a:endParaRPr/>
          </a:p>
          <a:p xmlns:a="http://schemas.openxmlformats.org/drawingml/2006/main">
            <a:r>
              <a:t>Run one revision with what Rob chooses to provide. Check that the output did not widen his statement. No sensitive client details are needed.</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01:42–01:44</a:t>
            </a:r>
          </a:p>
          <a:p xmlns:a="http://schemas.openxmlformats.org/drawingml/2006/main">
            <a:r>
              <a:t/>
            </a:r>
            <a:endParaRPr/>
          </a:p>
          <a:p xmlns:a="http://schemas.openxmlformats.org/drawingml/2006/main">
            <a:r>
              <a:t>Compare source types across the cases: supplied documents, public sources, generic scenario. Review the resulting preparation with the Deaf professional and interpreter team.</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TRANSITION IN ROB’S VOICE: “We have focused on preparing for the conversation. What about the rest of an interpreter’s working day? Here are a few other places AI could help you prepare.”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01:44–01:46</a:t>
            </a:r>
          </a:p>
          <a:p xmlns:a="http://schemas.openxmlformats.org/drawingml/2006/main">
            <a:r>
              <a:t/>
            </a:r>
          </a:p>
          <a:p xmlns:a="http://schemas.openxmlformats.org/drawingml/2006/main">
            <a:r>
              <a:t>ROB: “Which of these would be useful in your work? Take a few seconds to choose privately. I’ll show the last example.” This remains a presenter-led session, not a group exercise. Do not invite client disclosures. If time permits, an optional show of hands can accompany the question.</a:t>
            </a:r>
          </a:p>
          <a:p xmlns:a="http://schemas.openxmlformats.org/drawingml/2006/main">
            <a:r>
              <a:t/>
            </a:r>
          </a:p>
          <a:p xmlns:a="http://schemas.openxmlformats.org/drawingml/2006/main">
            <a:r>
              <a:t>These are proposed uses, not guarantees about any tool. Only use approved materials and protect assignment information. Review generated administrative content. Use fictional dialogues for practice. Do not treat generated sign descriptions as authoritative language models or as a replacement for qualified instruction and Deaf language expertise.</a:t>
            </a:r>
          </a:p>
          <a:p xmlns:a="http://schemas.openxmlformats.org/drawingml/2006/main">
            <a:r>
              <a:t/>
            </a:r>
          </a:p>
          <a:p xmlns:a="http://schemas.openxmlformats.org/drawingml/2006/main">
            <a:r>
              <a:t>Pause for reading before signing.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01:46–01:47</a:t>
            </a:r>
          </a:p>
          <a:p xmlns:a="http://schemas.openxmlformats.org/drawingml/2006/main">
            <a:r>
              <a:t/>
            </a:r>
          </a:p>
          <a:p xmlns:a="http://schemas.openxmlformats.org/drawingml/2006/main">
            <a:r>
              <a:t>Open Interpreter-Day-Planner.html from the same folder as this deck. Keep it open in a browser before presenting. The file runs offline except for external source links.</a:t>
            </a:r>
          </a:p>
          <a:p xmlns:a="http://schemas.openxmlformats.org/drawingml/2006/main">
            <a:r>
              <a:t/>
            </a:r>
          </a:p>
          <a:p xmlns:a="http://schemas.openxmlformats.org/drawingml/2006/main">
            <a:r>
              <a:t>ROB: “This interpreter has three assignments across Seattle and needs a gluten-free lunch. AI can help make the gaps visible. First, we need to separate fixed appointments from travel estimates and facts we still have to check.”</a:t>
            </a:r>
          </a:p>
          <a:p xmlns:a="http://schemas.openxmlformats.org/drawingml/2006/main">
            <a:r>
              <a:t/>
            </a:r>
          </a:p>
          <a:p xmlns:a="http://schemas.openxmlformats.org/drawingml/2006/main">
            <a:r>
              <a:t>The example date is Wednesday, September 30, 2026. All locations are fictional sites identified only by neighborhood. The displayed driving durations are authored teaching assumptions, not navigation estimates. Do not type private client names or assignment details into a public AI demo.</a:t>
            </a:r>
          </a:p>
          <a:p xmlns:a="http://schemas.openxmlformats.org/drawingml/2006/main">
            <a:r>
              <a:t/>
            </a:r>
          </a:p>
          <a:p xmlns:a="http://schemas.openxmlformats.org/drawingml/2006/main">
            <a:r>
              <a:t>The page includes a copyable, tool-neutral research prompt. It uses local calculations, not a live AI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01:47–01:50</a:t>
            </a:r>
          </a:p>
          <a:p xmlns:a="http://schemas.openxmlformats.org/drawingml/2006/main">
            <a:r>
              <a:t/>
            </a:r>
          </a:p>
          <a:p xmlns:a="http://schemas.openxmlformats.org/drawingml/2006/main">
            <a:r>
              <a:t>This is a screenshot of the actual companion page, not a fabricated AI-tool response. Use the open webpage for the demonstration. If the browser fails, this slide is the saved fallback.</a:t>
            </a:r>
          </a:p>
          <a:p xmlns:a="http://schemas.openxmlformats.org/drawingml/2006/main">
            <a:r>
              <a:t/>
            </a:r>
          </a:p>
          <a:p xmlns:a="http://schemas.openxmlformats.org/drawingml/2006/main">
            <a:r>
              <a:t>1. Base scenario: Site B has 15 minutes spare after driving, contingency and arrival preparation.</a:t>
            </a:r>
          </a:p>
          <a:p xmlns:a="http://schemas.openxmlformats.org/drawingml/2006/main">
            <a:r>
              <a:t>2. Click “Try a 20-minute traffic delay.” Readiness moves to 11:20 for an 11:15 booking, a five-minute conflict.</a:t>
            </a:r>
          </a:p>
          <a:p xmlns:a="http://schemas.openxmlformats.org/drawingml/2006/main">
            <a:r>
              <a:t>3. Select packed lunch. At the default 35-minute meal break, the afternoon margin increases from 10 to 35 minutes. The morning conflict stays.</a:t>
            </a:r>
          </a:p>
          <a:p xmlns:a="http://schemas.openxmlformats.org/drawingml/2006/main">
            <a:r>
              <a:t>4. Open an official restaurant source and WSDOT. The page does not fetch live traffic or claim that a gluten-free menu guarantees safety for every person. Verify current hours, food and preparation needs with staff.</a:t>
            </a:r>
          </a:p>
          <a:p xmlns:a="http://schemas.openxmlformats.org/drawingml/2006/main">
            <a:r>
              <a:t>5. Point to the copyable prompt for later use. Do not run another long AI search if it would consume Q&amp;A time.</a:t>
            </a:r>
          </a:p>
          <a:p xmlns:a="http://schemas.openxmlformats.org/drawingml/2006/main">
            <a:r>
              <a:t/>
            </a:r>
          </a:p>
          <a:p xmlns:a="http://schemas.openxmlformats.org/drawingml/2006/main">
            <a:r>
              <a:t>Sources checked September 26, 2026: https://ghostfishbrewing.com/taproom/ (dedicated gluten-free kitchen, 2942 1st Ave S, Wednesday noon opening); https://nuflours.com/pages/bakery (gluten-free claim and walk-ins, current address/hours not established in extracted text); https://wsdot.wa.gov/travel ; https://seattle.gov/transportation/projects-and-programs/programs/technology-program . All travel durations are assumptions.</a:t>
            </a:r>
          </a:p>
          <a:p xmlns:a="http://schemas.openxmlformats.org/drawingml/2006/main">
            <a:r>
              <a:t/>
            </a:r>
          </a:p>
          <a:p xmlns:a="http://schemas.openxmlformats.org/drawingml/2006/main">
            <a:r>
              <a:t>Stop at 01:50 and move to questions. Give time to read before signing; stop scrolling while explaining.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01:50–01:58</a:t>
            </a:r>
          </a:p>
          <a:p xmlns:a="http://schemas.openxmlformats.org/drawingml/2006/main">
            <a:r>
              <a:t/>
            </a:r>
            <a:endParaRPr/>
          </a:p>
          <a:p xmlns:a="http://schemas.openxmlformats.org/drawingml/2006/main">
            <a:r>
              <a:t>Use an agreed visible turn-taking cue and repeat each question for the room. Redirect identifying client details into generic examples. If no questions arrive, revisit CDC and opening a citation. Stop at 01:58.</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01:58–02:00</a:t>
            </a:r>
          </a:p>
          <a:p xmlns:a="http://schemas.openxmlformats.org/drawingml/2006/main">
            <a:r>
              <a:t/>
            </a:r>
            <a:endParaRPr/>
          </a:p>
          <a:p xmlns:a="http://schemas.openxmlformats.org/drawingml/2006/main">
            <a:r>
              <a:t>ROB: “Preparation helps when I can see what you learned, correct what is wrong, and tell you what matters for this meeting.” Point to the handout and thank the audience and interpreter team.</a:t>
            </a:r>
          </a:p>
          <a:p xmlns:a="http://schemas.openxmlformats.org/drawingml/2006/main">
            <a:r>
              <a:t/>
            </a:r>
            <a:endParaRPr/>
          </a:p>
          <a:p xmlns:a="http://schemas.openxmlformats.org/drawingml/2006/main">
            <a:r>
              <a:t>DELIVERY: Give 10–15 seconds to read before signing. Stop scrolling while explaining. For a choice, allow five seconds of silent thought, then optional hands. Repeat audience questions for the room.</a:t>
            </a:r>
          </a:p>
          <a:p xmlns:a="http://schemas.openxmlformats.org/drawingml/2006/main">
            <a:r>
              <a:t/>
            </a:r>
          </a:p>
          <a:p xmlns:a="http://schemas.openxmlformats.org/drawingml/2006/main">
            <a:r>
              <a:t>PUBLIC RELEASE: Original material © 2026 Rob Koch. Licensed under Creative Commons Attribution 4.0 International: https://creativecommons.org/licenses/by/4.0/ . Credit the named authors, link the license and indicate changes. Third-party material, trademarks and linked sources retain their existing rights. No endorsement is implied. Public resources: https://robcube.github.io/interpreting-for-deaf-professionals-summit-2026/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448805b9a349b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48734828ae4a6c" /><Relationship Type="http://schemas.openxmlformats.org/officeDocument/2006/relationships/slideLayout" Target="/ppt/slideLayouts/slideLayout1.xml" Id="Rb7f3a6e62f17422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f3a6e62f17422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e37c4de9bb24d85" /><Relationship Type="http://schemas.openxmlformats.org/officeDocument/2006/relationships/notesSlide" Target="/ppt/notesSlides/notesSlide1.xml" Id="R09b151c5d65045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493bc1a186d40da" /><Relationship Type="http://schemas.openxmlformats.org/officeDocument/2006/relationships/notesSlide" Target="/ppt/notesSlides/notesSlide2.xml" Id="Rea8a197025da4d6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164a46f8e7b4fec" /><Relationship Type="http://schemas.openxmlformats.org/officeDocument/2006/relationships/notesSlide" Target="/ppt/notesSlides/notesSlide3.xml" Id="R50bb38d288df43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46f4e5dce6f4048" /><Relationship Type="http://schemas.openxmlformats.org/officeDocument/2006/relationships/notesSlide" Target="/ppt/notesSlides/notesSlide4.xml" Id="R735acca28930447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6a604a5df5d4898" /><Relationship Type="http://schemas.openxmlformats.org/officeDocument/2006/relationships/notesSlide" Target="/ppt/notesSlides/notesSlide5.xml" Id="R6af5d756e9884a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1d8c1024b99439a" /><Relationship Type="http://schemas.openxmlformats.org/officeDocument/2006/relationships/notesSlide" Target="/ppt/notesSlides/notesSlide6.xml" Id="R3e3dcf0912cf4b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bba3a95d0504e7d" /><Relationship Type="http://schemas.openxmlformats.org/officeDocument/2006/relationships/notesSlide" Target="/ppt/notesSlides/notesSlide7.xml" Id="R71ffe11e0a4247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428b6d91c954782" /><Relationship Type="http://schemas.openxmlformats.org/officeDocument/2006/relationships/notesSlide" Target="/ppt/notesSlides/notesSlide8.xml" Id="R6cfe8f0ebf09451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a29d2e55cf14d59" /><Relationship Type="http://schemas.openxmlformats.org/officeDocument/2006/relationships/notesSlide" Target="/ppt/notesSlides/notesSlide9.xml" Id="Re0b93f419fe8451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1c22a9925524c49" /><Relationship Type="http://schemas.openxmlformats.org/officeDocument/2006/relationships/notesSlide" Target="/ppt/notesSlides/notesSlide10.xml" Id="R4aa18f2316074c5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af768e6b7384f5f" /><Relationship Type="http://schemas.openxmlformats.org/officeDocument/2006/relationships/notesSlide" Target="/ppt/notesSlides/notesSlide11.xml" Id="Rccc0403bd5694cb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5464090f57f4645" /><Relationship Type="http://schemas.openxmlformats.org/officeDocument/2006/relationships/notesSlide" Target="/ppt/notesSlides/notesSlide12.xml" Id="R94ecd48544ee4d2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c58b7b4b1f24e3b" /><Relationship Type="http://schemas.openxmlformats.org/officeDocument/2006/relationships/notesSlide" Target="/ppt/notesSlides/notesSlide13.xml" Id="Rbdeb028b378b46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cf58a22d9a142ef" /><Relationship Type="http://schemas.openxmlformats.org/officeDocument/2006/relationships/notesSlide" Target="/ppt/notesSlides/notesSlide14.xml" Id="R03d28e1962a842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b6be08980fe4034" /><Relationship Type="http://schemas.openxmlformats.org/officeDocument/2006/relationships/notesSlide" Target="/ppt/notesSlides/notesSlide15.xml" Id="R196de8f40f66404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3f6ee0196324841" /><Relationship Type="http://schemas.openxmlformats.org/officeDocument/2006/relationships/notesSlide" Target="/ppt/notesSlides/notesSlide16.xml" Id="Rcfb14536f0ca40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38b378d1b05438a" /><Relationship Type="http://schemas.openxmlformats.org/officeDocument/2006/relationships/notesSlide" Target="/ppt/notesSlides/notesSlide17.xml" Id="R1d538e02286c482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b817b137f8a4ca5" /><Relationship Type="http://schemas.openxmlformats.org/officeDocument/2006/relationships/notesSlide" Target="/ppt/notesSlides/notesSlide18.xml" Id="R2c7988d78d8c449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157ea7136cc4a17" /><Relationship Type="http://schemas.openxmlformats.org/officeDocument/2006/relationships/image" Target="/ppt/media/image.png" Id="R7be82573fc07430c" /><Relationship Type="http://schemas.openxmlformats.org/officeDocument/2006/relationships/notesSlide" Target="/ppt/notesSlides/notesSlide19.xml" Id="R8710637a2e6f44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73478cab37844b4" /><Relationship Type="http://schemas.openxmlformats.org/officeDocument/2006/relationships/notesSlide" Target="/ppt/notesSlides/notesSlide20.xml" Id="R3343b73d332a48c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424684187d84b34" /><Relationship Type="http://schemas.openxmlformats.org/officeDocument/2006/relationships/notesSlide" Target="/ppt/notesSlides/notesSlide21.xml" Id="R37c89e0cc806402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f140fdcac104758" /><Relationship Type="http://schemas.openxmlformats.org/officeDocument/2006/relationships/notesSlide" Target="/ppt/notesSlides/notesSlide22.xml" Id="Rdcae7a4bab4e48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a006f4146c3444f" /><Relationship Type="http://schemas.openxmlformats.org/officeDocument/2006/relationships/notesSlide" Target="/ppt/notesSlides/notesSlide23.xml" Id="R9800b260edd04b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c644d36e72d407c" /><Relationship Type="http://schemas.openxmlformats.org/officeDocument/2006/relationships/notesSlide" Target="/ppt/notesSlides/notesSlide24.xml" Id="R10438f9730b6499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37ae73a92e541d8" /><Relationship Type="http://schemas.openxmlformats.org/officeDocument/2006/relationships/image" Target="/ppt/media/image2.png" Id="R62f9883887c0486d" /><Relationship Type="http://schemas.openxmlformats.org/officeDocument/2006/relationships/notesSlide" Target="/ppt/notesSlides/notesSlide25.xml" Id="Rf73891e727db4bc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dfcd1618cbfb4f1a" /><Relationship Type="http://schemas.openxmlformats.org/officeDocument/2006/relationships/notesSlide" Target="/ppt/notesSlides/notesSlide26.xml" Id="Rdadc08a2f57c455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effbf92562746d3" /><Relationship Type="http://schemas.openxmlformats.org/officeDocument/2006/relationships/notesSlide" Target="/ppt/notesSlides/notesSlide27.xml" Id="R5fd2b4b9423c483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c1e4b47a92146c4" /><Relationship Type="http://schemas.openxmlformats.org/officeDocument/2006/relationships/notesSlide" Target="/ppt/notesSlides/notesSlide28.xml" Id="R8504676eacf4425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37ff273d64cf4100" /><Relationship Type="http://schemas.openxmlformats.org/officeDocument/2006/relationships/image" Target="/ppt/media/image3.png" Id="R40af3cf38e60448e" /><Relationship Type="http://schemas.openxmlformats.org/officeDocument/2006/relationships/notesSlide" Target="/ppt/notesSlides/notesSlide29.xml" Id="Re8857dbe7c7047d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d01238cdb80b4064" /><Relationship Type="http://schemas.openxmlformats.org/officeDocument/2006/relationships/notesSlide" Target="/ppt/notesSlides/notesSlide30.xml" Id="Re853a7b474ee4fd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9c9ea7e8f9fb4fdb" /><Relationship Type="http://schemas.openxmlformats.org/officeDocument/2006/relationships/notesSlide" Target="/ppt/notesSlides/notesSlide31.xml" Id="R99001d574919486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318a7edea60f4d4e" /><Relationship Type="http://schemas.openxmlformats.org/officeDocument/2006/relationships/notesSlide" Target="/ppt/notesSlides/notesSlide32.xml" Id="R56fab7d499f041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164106b02844ec9" /><Relationship Type="http://schemas.openxmlformats.org/officeDocument/2006/relationships/notesSlide" Target="/ppt/notesSlides/notesSlide33.xml" Id="R96a9926b8dae492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662743ba124f4047" /><Relationship Type="http://schemas.openxmlformats.org/officeDocument/2006/relationships/notesSlide" Target="/ppt/notesSlides/notesSlide34.xml" Id="R7e2a920e42f6487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2d8089549a874692" /><Relationship Type="http://schemas.openxmlformats.org/officeDocument/2006/relationships/notesSlide" Target="/ppt/notesSlides/notesSlide35.xml" Id="R6e76e1c5ea344ad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68a2685835f14a7d" /><Relationship Type="http://schemas.openxmlformats.org/officeDocument/2006/relationships/notesSlide" Target="/ppt/notesSlides/notesSlide36.xml" Id="R609c6effe9e248b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9b001c647567406a" /><Relationship Type="http://schemas.openxmlformats.org/officeDocument/2006/relationships/notesSlide" Target="/ppt/notesSlides/notesSlide37.xml" Id="R3db3a23dad96401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25bc929ec2a94f88" /><Relationship Type="http://schemas.openxmlformats.org/officeDocument/2006/relationships/image" Target="/ppt/media/image4.png" Id="Rd6b400e1d3dd4f3d" /><Relationship Type="http://schemas.openxmlformats.org/officeDocument/2006/relationships/notesSlide" Target="/ppt/notesSlides/notesSlide38.xml" Id="Re4035283352547b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2100a566e7ca43d0" /><Relationship Type="http://schemas.openxmlformats.org/officeDocument/2006/relationships/notesSlide" Target="/ppt/notesSlides/notesSlide39.xml" Id="R96c58d33a129488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dabffa21353b4894" /><Relationship Type="http://schemas.openxmlformats.org/officeDocument/2006/relationships/notesSlide" Target="/ppt/notesSlides/notesSlide40.xml" Id="R892bfcf8ae914cf3" /></Relationships>
</file>

<file path=ppt/slides/slide1.xml><?xml version="1.0" encoding="utf-8"?>
<p:sld xmlns:p="http://schemas.openxmlformats.org/presentationml/2006/main">
  <p:cSld>
    <p:bg>
      <p:bgPr>
        <a:solidFill xmlns:a="http://schemas.openxmlformats.org/drawingml/2006/main">
          <a:srgbClr val="121416"/>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A29B9133-EB98-435D-9BE2-2BD372F67577}"/>
              </a:ext>
            </a:extLst>
          </p:cNvPr>
          <p:cNvSpPr>
            <a:spLocks xmlns:a="http://schemas.openxmlformats.org/drawingml/2006/main" noGrp="1"/>
          </p:cNvSpPr>
          <p:nvPr/>
        </p:nvSpPr>
        <p:spPr>
          <a:xfrm xmlns:a="http://schemas.openxmlformats.org/drawingml/2006/main">
            <a:off x="533400" y="781050"/>
            <a:ext cx="723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4200" b="1" i="0">
                <a:solidFill>
                  <a:srgbClr val="FFFFFF"/>
                </a:solidFill>
                <a:latin typeface="Arial"/>
                <a:ea typeface="Arial"/>
                <a:cs typeface="Arial"/>
              </a:defRPr>
            </a:pPr>
            <a:r>
              <a:rPr sz="4200" b="1" i="0">
                <a:solidFill>
                  <a:srgbClr val="FFFFFF"/>
                </a:solidFill>
                <a:latin typeface="Arial"/>
                <a:ea typeface="Arial"/>
                <a:cs typeface="Arial"/>
              </a:rPr>
              <a:t>AI AT WORK</a:t>
            </a:r>
          </a:p>
        </p:txBody>
      </p:sp>
      <p:sp>
        <p:nvSpPr>
          <p:cNvPr id="2" name="Rectangle 1">
            <a:extLst xmlns:a="http://schemas.openxmlformats.org/drawingml/2006/main">
              <a:ext uri="{FF2B5EF4-FFF2-40B4-BE49-F238E27FC236}">
                <a16:creationId xmlns:a16="http://schemas.microsoft.com/office/drawing/2014/main" id="{0E95C799-029F-4950-85A3-9B438A031AB1}"/>
              </a:ext>
            </a:extLst>
          </p:cNvPr>
          <p:cNvSpPr>
            <a:spLocks xmlns:a="http://schemas.openxmlformats.org/drawingml/2006/main" noGrp="1"/>
          </p:cNvSpPr>
          <p:nvPr/>
        </p:nvSpPr>
        <p:spPr>
          <a:xfrm xmlns:a="http://schemas.openxmlformats.org/drawingml/2006/main">
            <a:off x="533400" y="1790700"/>
            <a:ext cx="1619250" cy="47625"/>
          </a:xfrm>
          <a:prstGeom xmlns:a="http://schemas.openxmlformats.org/drawingml/2006/main" prst="rect">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 name="Rectangle 2">
            <a:extLst xmlns:a="http://schemas.openxmlformats.org/drawingml/2006/main">
              <a:ext uri="{FF2B5EF4-FFF2-40B4-BE49-F238E27FC236}">
                <a16:creationId xmlns:a16="http://schemas.microsoft.com/office/drawing/2014/main" id="{6A3A3A40-2726-466F-9D29-6C64AF9A6445}"/>
              </a:ext>
            </a:extLst>
          </p:cNvPr>
          <p:cNvSpPr>
            <a:spLocks xmlns:a="http://schemas.openxmlformats.org/drawingml/2006/main" noGrp="1"/>
          </p:cNvSpPr>
          <p:nvPr/>
        </p:nvSpPr>
        <p:spPr>
          <a:xfrm xmlns:a="http://schemas.openxmlformats.org/drawingml/2006/main">
            <a:off x="533400" y="2190750"/>
            <a:ext cx="7905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400" b="0" i="0">
                <a:solidFill>
                  <a:srgbClr val="FFFFFF"/>
                </a:solidFill>
                <a:latin typeface="Arial"/>
                <a:ea typeface="Arial"/>
                <a:cs typeface="Arial"/>
              </a:defRPr>
            </a:pPr>
            <a:r>
              <a:rPr sz="2400" b="0" i="0">
                <a:solidFill>
                  <a:srgbClr val="FFFFFF"/>
                </a:solidFill>
                <a:latin typeface="Arial"/>
                <a:ea typeface="Arial"/>
                <a:cs typeface="Arial"/>
              </a:rPr>
              <a:t>Three meetings, live demos, and audience choices</a:t>
            </a:r>
          </a:p>
        </p:txBody>
      </p:sp>
      <p:sp>
        <p:nvSpPr>
          <p:cNvPr id="4" name="Rectangle 3">
            <a:extLst xmlns:a="http://schemas.openxmlformats.org/drawingml/2006/main">
              <a:ext uri="{FF2B5EF4-FFF2-40B4-BE49-F238E27FC236}">
                <a16:creationId xmlns:a16="http://schemas.microsoft.com/office/drawing/2014/main" id="{3438F795-46E6-47F0-A56D-60E4C60A1235}"/>
              </a:ext>
            </a:extLst>
          </p:cNvPr>
          <p:cNvSpPr>
            <a:spLocks xmlns:a="http://schemas.openxmlformats.org/drawingml/2006/main" noGrp="1"/>
          </p:cNvSpPr>
          <p:nvPr/>
        </p:nvSpPr>
        <p:spPr>
          <a:xfrm xmlns:a="http://schemas.openxmlformats.org/drawingml/2006/main">
            <a:off x="533400" y="3067050"/>
            <a:ext cx="7239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800" b="0" i="0">
                <a:solidFill>
                  <a:srgbClr val="D8DEE3"/>
                </a:solidFill>
                <a:latin typeface="Arial"/>
                <a:ea typeface="Arial"/>
                <a:cs typeface="Arial"/>
              </a:defRPr>
            </a:pPr>
            <a:r>
              <a:rPr sz="1800" b="0" i="0">
                <a:solidFill>
                  <a:srgbClr val="D8DEE3"/>
                </a:solidFill>
                <a:latin typeface="Arial"/>
                <a:ea typeface="Arial"/>
                <a:cs typeface="Arial"/>
              </a:rPr>
              <a:t>A two-hour session led by Rob Koch, Deaf </a:t>
            </a:r>
            <a:r>
              <a:rPr sz="1800" b="0" i="0">
                <a:solidFill>
                  <a:srgbClr val="D8DEE3"/>
                </a:solidFill>
                <a:latin typeface="Arial"/>
                <a:ea typeface="Arial"/>
                <a:cs typeface="Arial"/>
              </a:rPr>
              <a:t>P</a:t>
            </a:r>
            <a:r>
              <a:rPr sz="1800" b="0" i="0">
                <a:solidFill>
                  <a:srgbClr val="D8DEE3"/>
                </a:solidFill>
                <a:latin typeface="Arial"/>
                <a:ea typeface="Arial"/>
                <a:cs typeface="Arial"/>
              </a:rPr>
              <a:t>rofessional</a:t>
            </a:r>
          </a:p>
        </p:txBody>
      </p:sp>
      <p:sp>
        <p:nvSpPr>
          <p:cNvPr id="5" name="Rectangle 4">
            <a:extLst xmlns:a="http://schemas.openxmlformats.org/drawingml/2006/main">
              <a:ext uri="{FF2B5EF4-FFF2-40B4-BE49-F238E27FC236}">
                <a16:creationId xmlns:a16="http://schemas.microsoft.com/office/drawing/2014/main" id="{79558268-8BF8-47BE-AD8C-9E4D4BD07B58}"/>
              </a:ext>
            </a:extLst>
          </p:cNvPr>
          <p:cNvSpPr>
            <a:spLocks xmlns:a="http://schemas.openxmlformats.org/drawingml/2006/main" noGrp="1"/>
          </p:cNvSpPr>
          <p:nvPr/>
        </p:nvSpPr>
        <p:spPr>
          <a:xfrm xmlns:a="http://schemas.openxmlformats.org/drawingml/2006/main">
            <a:off x="533400" y="5476875"/>
            <a:ext cx="476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20000"/>
              </a:lnSpc>
              <a:buNone/>
              <a:defRPr sz="1350" b="0" i="0">
                <a:solidFill>
                  <a:srgbClr val="D8DEE3"/>
                </a:solidFill>
                <a:latin typeface="Arial"/>
                <a:ea typeface="Arial"/>
                <a:cs typeface="Arial"/>
              </a:defRPr>
            </a:pPr>
            <a:r>
              <a:rPr sz="1350" b="0" i="0">
                <a:solidFill>
                  <a:srgbClr val="D8DEE3"/>
                </a:solidFill>
                <a:latin typeface="Arial"/>
                <a:ea typeface="Arial"/>
                <a:cs typeface="Arial"/>
              </a:rPr>
              <a:t>Rob Koch, Deaf</a:t>
            </a:r>
            <a:r>
              <a:rPr sz="1350" b="0" i="0">
                <a:solidFill>
                  <a:srgbClr val="D8DEE3"/>
                </a:solidFill>
                <a:latin typeface="Arial"/>
                <a:ea typeface="Arial"/>
                <a:cs typeface="Arial"/>
              </a:rPr>
              <a:t> P</a:t>
            </a:r>
            <a:r>
              <a:rPr sz="1350" b="0" i="0">
                <a:solidFill>
                  <a:srgbClr val="D8DEE3"/>
                </a:solidFill>
                <a:latin typeface="Arial"/>
                <a:ea typeface="Arial"/>
                <a:cs typeface="Arial"/>
              </a:rPr>
              <a:t>rofessional</a:t>
            </a:r>
          </a:p>
          <a:p xmlns:a="http://schemas.openxmlformats.org/drawingml/2006/main">
            <a:pPr algn="l">
              <a:lnSpc>
                <a:spcPct val="120000"/>
              </a:lnSpc>
              <a:buNone/>
              <a:defRPr sz="1350" b="0" i="0">
                <a:solidFill>
                  <a:srgbClr val="D8DEE3"/>
                </a:solidFill>
                <a:latin typeface="Arial"/>
                <a:ea typeface="Arial"/>
                <a:cs typeface="Arial"/>
              </a:defRPr>
            </a:pPr>
            <a:r>
              <a:rPr sz="1350" b="0" i="0">
                <a:solidFill>
                  <a:srgbClr val="D8DEE3"/>
                </a:solidFill>
                <a:latin typeface="Arial"/>
                <a:ea typeface="Arial"/>
                <a:cs typeface="Arial"/>
              </a:rPr>
              <a:t>IDP Summit</a:t>
            </a:r>
          </a:p>
        </p:txBody>
      </p:sp>
      <p:sp>
        <p:nvSpPr>
          <p:cNvPr id="6" name="Rounded Rectangle 5">
            <a:extLst xmlns:a="http://schemas.openxmlformats.org/drawingml/2006/main">
              <a:ext uri="{FF2B5EF4-FFF2-40B4-BE49-F238E27FC236}">
                <a16:creationId xmlns:a16="http://schemas.microsoft.com/office/drawing/2014/main" id="{17F300F2-557A-4C30-A68C-3B0E8FB21E50}"/>
              </a:ext>
            </a:extLst>
          </p:cNvPr>
          <p:cNvSpPr>
            <a:spLocks xmlns:a="http://schemas.openxmlformats.org/drawingml/2006/main" noGrp="1"/>
          </p:cNvSpPr>
          <p:nvPr/>
        </p:nvSpPr>
        <p:spPr>
          <a:xfrm xmlns:a="http://schemas.openxmlformats.org/drawingml/2006/main">
            <a:off x="9658350" y="1695450"/>
            <a:ext cx="704850" cy="704850"/>
          </a:xfrm>
          <a:prstGeom xmlns:a="http://schemas.openxmlformats.org/drawingml/2006/main" prst="roundRect">
            <a:avLst>
              <a:gd name="adj" fmla="val 10811"/>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ounded Rectangle 6">
            <a:extLst xmlns:a="http://schemas.openxmlformats.org/drawingml/2006/main">
              <a:ext uri="{FF2B5EF4-FFF2-40B4-BE49-F238E27FC236}">
                <a16:creationId xmlns:a16="http://schemas.microsoft.com/office/drawing/2014/main" id="{EC7B9D31-2F19-43C7-BCA2-DDFFF1CE4E99}"/>
              </a:ext>
            </a:extLst>
          </p:cNvPr>
          <p:cNvSpPr>
            <a:spLocks xmlns:a="http://schemas.openxmlformats.org/drawingml/2006/main" noGrp="1"/>
          </p:cNvSpPr>
          <p:nvPr/>
        </p:nvSpPr>
        <p:spPr>
          <a:xfrm xmlns:a="http://schemas.openxmlformats.org/drawingml/2006/main">
            <a:off x="10668000" y="2781300"/>
            <a:ext cx="400050" cy="400050"/>
          </a:xfrm>
          <a:prstGeom xmlns:a="http://schemas.openxmlformats.org/drawingml/2006/main" prst="roundRect">
            <a:avLst>
              <a:gd name="adj" fmla="val 19048"/>
            </a:avLst>
          </a:prstGeom>
          <a:solidFill xmlns:a="http://schemas.openxmlformats.org/drawingml/2006/main">
            <a:srgbClr val="BFEDEA"/>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ounded Rectangle 7">
            <a:extLst xmlns:a="http://schemas.openxmlformats.org/drawingml/2006/main">
              <a:ext uri="{FF2B5EF4-FFF2-40B4-BE49-F238E27FC236}">
                <a16:creationId xmlns:a16="http://schemas.microsoft.com/office/drawing/2014/main" id="{25BAD060-D868-4B00-9F1A-9B4C9D4CBF11}"/>
              </a:ext>
            </a:extLst>
          </p:cNvPr>
          <p:cNvSpPr>
            <a:spLocks xmlns:a="http://schemas.openxmlformats.org/drawingml/2006/main" noGrp="1"/>
          </p:cNvSpPr>
          <p:nvPr/>
        </p:nvSpPr>
        <p:spPr>
          <a:xfrm xmlns:a="http://schemas.openxmlformats.org/drawingml/2006/main">
            <a:off x="9144000" y="4000500"/>
            <a:ext cx="495300" cy="495300"/>
          </a:xfrm>
          <a:prstGeom xmlns:a="http://schemas.openxmlformats.org/drawingml/2006/main" prst="roundRect">
            <a:avLst>
              <a:gd name="adj" fmla="val 15385"/>
            </a:avLst>
          </a:prstGeom>
          <a:solidFill xmlns:a="http://schemas.openxmlformats.org/drawingml/2006/main">
            <a:srgbClr val="087A7C"/>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Rounded Rectangle 8">
            <a:extLst xmlns:a="http://schemas.openxmlformats.org/drawingml/2006/main">
              <a:ext uri="{FF2B5EF4-FFF2-40B4-BE49-F238E27FC236}">
                <a16:creationId xmlns:a16="http://schemas.microsoft.com/office/drawing/2014/main" id="{59552866-B1B8-4CF9-A1AD-BAD0E59944E5}"/>
              </a:ext>
            </a:extLst>
          </p:cNvPr>
          <p:cNvSpPr>
            <a:spLocks xmlns:a="http://schemas.openxmlformats.org/drawingml/2006/main" noGrp="1"/>
          </p:cNvSpPr>
          <p:nvPr/>
        </p:nvSpPr>
        <p:spPr>
          <a:xfrm xmlns:a="http://schemas.openxmlformats.org/drawingml/2006/main">
            <a:off x="10420350" y="4819650"/>
            <a:ext cx="609600" cy="609600"/>
          </a:xfrm>
          <a:prstGeom xmlns:a="http://schemas.openxmlformats.org/drawingml/2006/main" prst="roundRect">
            <a:avLst>
              <a:gd name="adj" fmla="val 12500"/>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1" name="">
            <a:extLst xmlns:a="http://schemas.openxmlformats.org/drawingml/2006/main">
              <a:ext uri="{FF2B5EF4-FFF2-40B4-BE49-F238E27FC236}">
                <a16:creationId xmlns:a16="http://schemas.microsoft.com/office/drawing/2014/main" id="{4F56C762-AA34-414F-9DB9-92240537CA35}"/>
              </a:ext>
            </a:extLst>
          </p:cNvPr>
          <p:cNvSpPr>
            <a:spLocks xmlns:a="http://schemas.openxmlformats.org/drawingml/2006/main" noGrp="1"/>
          </p:cNvSpPr>
          <p:nvPr/>
        </p:nvSpPr>
        <p:spPr>
          <a:xfrm xmlns:a="http://schemas.openxmlformats.org/drawingml/2006/main">
            <a:off x="533400" y="4057650"/>
            <a:ext cx="8096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a:solidFill>
                  <a:srgbClr val="BFEDEA"/>
                </a:solidFill>
                <a:latin typeface="Arial"/>
                <a:ea typeface="Arial"/>
                <a:cs typeface="Arial"/>
              </a:defRPr>
            </a:pPr>
            <a:r>
              <a:rPr sz="1875">
                <a:solidFill>
                  <a:srgbClr val="BFEDEA"/>
                </a:solidFill>
                <a:latin typeface="Arial"/>
                <a:ea typeface="Arial"/>
                <a:cs typeface="Arial"/>
              </a:rPr>
              <a:t>Slides will be shared publicly after this session either this evening or tomorrow.</a:t>
            </a:r>
          </a:p>
        </p:txBody>
      </p:sp>
    </p:spTree>
    <p:extLst>
      <p:ext uri="{BB962C8B-B14F-4D97-AF65-F5344CB8AC3E}">
        <p14:creationId xmlns:p14="http://schemas.microsoft.com/office/powerpoint/2010/main" val="87108120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0D545987-0E8C-4BE5-9718-E3244B59E22E}"/>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OPENING • OPTIONAL SHOW OF HANDS</a:t>
            </a:r>
          </a:p>
        </p:txBody>
      </p:sp>
      <p:sp>
        <p:nvSpPr>
          <p:cNvPr id="2" name="Rectangle 1">
            <a:extLst xmlns:a="http://schemas.openxmlformats.org/drawingml/2006/main">
              <a:ext uri="{FF2B5EF4-FFF2-40B4-BE49-F238E27FC236}">
                <a16:creationId xmlns:a16="http://schemas.microsoft.com/office/drawing/2014/main" id="{039188FE-C77B-4CAD-95A9-F2262CB4745C}"/>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Your experience with AI</a:t>
            </a:r>
          </a:p>
        </p:txBody>
      </p:sp>
      <p:sp>
        <p:nvSpPr>
          <p:cNvPr id="3" name="Rectangle 2">
            <a:extLst xmlns:a="http://schemas.openxmlformats.org/drawingml/2006/main">
              <a:ext uri="{FF2B5EF4-FFF2-40B4-BE49-F238E27FC236}">
                <a16:creationId xmlns:a16="http://schemas.microsoft.com/office/drawing/2014/main" id="{D4E0025C-5AE1-4985-84E6-519B02FFFFF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2C773804-D290-443B-B413-87912A367E83}"/>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0227D8E0-C2BC-4A7C-9971-65790F701041}"/>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02</a:t>
            </a:r>
          </a:p>
        </p:txBody>
      </p:sp>
      <p:sp>
        <p:nvSpPr>
          <p:cNvPr id="6" name="Rectangle 5">
            <a:extLst xmlns:a="http://schemas.openxmlformats.org/drawingml/2006/main">
              <a:ext uri="{FF2B5EF4-FFF2-40B4-BE49-F238E27FC236}">
                <a16:creationId xmlns:a16="http://schemas.microsoft.com/office/drawing/2014/main" id="{507747CE-DA3E-44A2-8FDF-EA2DDD9D558F}"/>
              </a:ext>
            </a:extLst>
          </p:cNvPr>
          <p:cNvSpPr>
            <a:spLocks xmlns:a="http://schemas.openxmlformats.org/drawingml/2006/main" noGrp="1"/>
          </p:cNvSpPr>
          <p:nvPr/>
        </p:nvSpPr>
        <p:spPr>
          <a:xfrm xmlns:a="http://schemas.openxmlformats.org/drawingml/2006/main">
            <a:off x="762000" y="2047875"/>
            <a:ext cx="10477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I have never used it to prepare for an assignment.</a:t>
            </a:r>
          </a:p>
        </p:txBody>
      </p:sp>
      <p:sp>
        <p:nvSpPr>
          <p:cNvPr id="7" name="Rectangle 6">
            <a:extLst xmlns:a="http://schemas.openxmlformats.org/drawingml/2006/main">
              <a:ext uri="{FF2B5EF4-FFF2-40B4-BE49-F238E27FC236}">
                <a16:creationId xmlns:a16="http://schemas.microsoft.com/office/drawing/2014/main" id="{355A0654-997C-4F61-AB39-2D2828567F51}"/>
              </a:ext>
            </a:extLst>
          </p:cNvPr>
          <p:cNvSpPr>
            <a:spLocks xmlns:a="http://schemas.openxmlformats.org/drawingml/2006/main" noGrp="1"/>
          </p:cNvSpPr>
          <p:nvPr/>
        </p:nvSpPr>
        <p:spPr>
          <a:xfrm xmlns:a="http://schemas.openxmlformats.org/drawingml/2006/main">
            <a:off x="762000" y="2876550"/>
            <a:ext cx="10477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I have tried it, but still question the answers.</a:t>
            </a:r>
          </a:p>
        </p:txBody>
      </p:sp>
      <p:sp>
        <p:nvSpPr>
          <p:cNvPr id="8" name="Rectangle 7">
            <a:extLst xmlns:a="http://schemas.openxmlformats.org/drawingml/2006/main">
              <a:ext uri="{FF2B5EF4-FFF2-40B4-BE49-F238E27FC236}">
                <a16:creationId xmlns:a16="http://schemas.microsoft.com/office/drawing/2014/main" id="{DF7F40AB-B783-41BC-AA2C-BE0A8CAE388E}"/>
              </a:ext>
            </a:extLst>
          </p:cNvPr>
          <p:cNvSpPr>
            <a:spLocks xmlns:a="http://schemas.openxmlformats.org/drawingml/2006/main" noGrp="1"/>
          </p:cNvSpPr>
          <p:nvPr/>
        </p:nvSpPr>
        <p:spPr>
          <a:xfrm xmlns:a="http://schemas.openxmlformats.org/drawingml/2006/main">
            <a:off x="762000" y="3705225"/>
            <a:ext cx="10477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I already use it and want a better process.</a:t>
            </a:r>
          </a:p>
        </p:txBody>
      </p:sp>
      <p:sp>
        <p:nvSpPr>
          <p:cNvPr id="9" name="Rectangle 8">
            <a:extLst xmlns:a="http://schemas.openxmlformats.org/drawingml/2006/main">
              <a:ext uri="{FF2B5EF4-FFF2-40B4-BE49-F238E27FC236}">
                <a16:creationId xmlns:a16="http://schemas.microsoft.com/office/drawing/2014/main" id="{703B214E-1AD1-4DD3-BED0-CF87EEB71756}"/>
              </a:ext>
            </a:extLst>
          </p:cNvPr>
          <p:cNvSpPr>
            <a:spLocks xmlns:a="http://schemas.openxmlformats.org/drawingml/2006/main" noGrp="1"/>
          </p:cNvSpPr>
          <p:nvPr/>
        </p:nvSpPr>
        <p:spPr>
          <a:xfrm xmlns:a="http://schemas.openxmlformats.org/drawingml/2006/main">
            <a:off x="762000" y="5334000"/>
            <a:ext cx="10477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087A7C"/>
                </a:solidFill>
                <a:latin typeface="Arial"/>
                <a:ea typeface="Arial"/>
                <a:cs typeface="Arial"/>
              </a:defRPr>
            </a:pPr>
            <a:r>
              <a:rPr sz="1950" b="0">
                <a:solidFill>
                  <a:srgbClr val="087A7C"/>
                </a:solidFill>
                <a:latin typeface="Arial"/>
                <a:ea typeface="Arial"/>
                <a:cs typeface="Arial"/>
              </a:rPr>
              <a:t>You can think, raise a hand, or simply watch.</a:t>
            </a:r>
          </a:p>
        </p:txBody>
      </p:sp>
    </p:spTree>
    <p:extLst>
      <p:ext uri="{BB962C8B-B14F-4D97-AF65-F5344CB8AC3E}">
        <p14:creationId xmlns:p14="http://schemas.microsoft.com/office/powerpoint/2010/main" val="149213406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799EE598-435D-494B-99BE-215E0F27CCA2}"/>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AI AT WORK</a:t>
            </a:r>
          </a:p>
        </p:txBody>
      </p:sp>
      <p:sp>
        <p:nvSpPr>
          <p:cNvPr id="2" name="Rectangle 1">
            <a:extLst xmlns:a="http://schemas.openxmlformats.org/drawingml/2006/main">
              <a:ext uri="{FF2B5EF4-FFF2-40B4-BE49-F238E27FC236}">
                <a16:creationId xmlns:a16="http://schemas.microsoft.com/office/drawing/2014/main" id="{EDEF7938-EDBA-4AD3-9891-FBBFF7389777}"/>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Our two hours</a:t>
            </a:r>
          </a:p>
        </p:txBody>
      </p:sp>
      <p:sp>
        <p:nvSpPr>
          <p:cNvPr id="3" name="Rectangle 2">
            <a:extLst xmlns:a="http://schemas.openxmlformats.org/drawingml/2006/main">
              <a:ext uri="{FF2B5EF4-FFF2-40B4-BE49-F238E27FC236}">
                <a16:creationId xmlns:a16="http://schemas.microsoft.com/office/drawing/2014/main" id="{3C3F7508-3824-42DF-AF55-0C8398559C86}"/>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325BE9B2-0072-4507-B7F9-3D02F0BF00DB}"/>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20796EFF-E828-4886-9CE9-CE55F6464B30}"/>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03</a:t>
            </a:r>
          </a:p>
        </p:txBody>
      </p:sp>
      <p:sp>
        <p:nvSpPr>
          <p:cNvPr id="6" name="Rectangle 5">
            <a:extLst xmlns:a="http://schemas.openxmlformats.org/drawingml/2006/main">
              <a:ext uri="{FF2B5EF4-FFF2-40B4-BE49-F238E27FC236}">
                <a16:creationId xmlns:a16="http://schemas.microsoft.com/office/drawing/2014/main" id="{CD6D70C0-A935-47D5-8CE3-040EDB119402}"/>
              </a:ext>
            </a:extLst>
          </p:cNvPr>
          <p:cNvSpPr>
            <a:spLocks xmlns:a="http://schemas.openxmlformats.org/drawingml/2006/main" noGrp="1"/>
          </p:cNvSpPr>
          <p:nvPr/>
        </p:nvSpPr>
        <p:spPr>
          <a:xfrm xmlns:a="http://schemas.openxmlformats.org/drawingml/2006/main">
            <a:off x="762000" y="18573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00:00–00:22   Sign-language AI, wider costs, and the prompt warm-up</a:t>
            </a:r>
          </a:p>
        </p:txBody>
      </p:sp>
      <p:sp>
        <p:nvSpPr>
          <p:cNvPr id="7" name="Rectangle 6">
            <a:extLst xmlns:a="http://schemas.openxmlformats.org/drawingml/2006/main">
              <a:ext uri="{FF2B5EF4-FFF2-40B4-BE49-F238E27FC236}">
                <a16:creationId xmlns:a16="http://schemas.microsoft.com/office/drawing/2014/main" id="{0536246C-6786-44A8-98CB-88DC065B8544}"/>
              </a:ext>
            </a:extLst>
          </p:cNvPr>
          <p:cNvSpPr>
            <a:spLocks xmlns:a="http://schemas.openxmlformats.org/drawingml/2006/main" noGrp="1"/>
          </p:cNvSpPr>
          <p:nvPr/>
        </p:nvSpPr>
        <p:spPr>
          <a:xfrm xmlns:a="http://schemas.openxmlformats.org/drawingml/2006/main">
            <a:off x="762000" y="25812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00:22–01:05   Maya’s documents and Rob’s public research</a:t>
            </a:r>
          </a:p>
        </p:txBody>
      </p:sp>
      <p:sp>
        <p:nvSpPr>
          <p:cNvPr id="8" name="Rectangle 7">
            <a:extLst xmlns:a="http://schemas.openxmlformats.org/drawingml/2006/main">
              <a:ext uri="{FF2B5EF4-FFF2-40B4-BE49-F238E27FC236}">
                <a16:creationId xmlns:a16="http://schemas.microsoft.com/office/drawing/2014/main" id="{40092983-D4FA-4E4C-9819-C45239A71603}"/>
              </a:ext>
            </a:extLst>
          </p:cNvPr>
          <p:cNvSpPr>
            <a:spLocks xmlns:a="http://schemas.openxmlformats.org/drawingml/2006/main" noGrp="1"/>
          </p:cNvSpPr>
          <p:nvPr/>
        </p:nvSpPr>
        <p:spPr>
          <a:xfrm xmlns:a="http://schemas.openxmlformats.org/drawingml/2006/main">
            <a:off x="762000" y="33051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01:05–01:15   Break</a:t>
            </a:r>
          </a:p>
        </p:txBody>
      </p:sp>
      <p:sp>
        <p:nvSpPr>
          <p:cNvPr id="9" name="Rectangle 8">
            <a:extLst xmlns:a="http://schemas.openxmlformats.org/drawingml/2006/main">
              <a:ext uri="{FF2B5EF4-FFF2-40B4-BE49-F238E27FC236}">
                <a16:creationId xmlns:a16="http://schemas.microsoft.com/office/drawing/2014/main" id="{5811A7D2-CD85-475E-9295-4CF7E9C954B7}"/>
              </a:ext>
            </a:extLst>
          </p:cNvPr>
          <p:cNvSpPr>
            <a:spLocks xmlns:a="http://schemas.openxmlformats.org/drawingml/2006/main" noGrp="1"/>
          </p:cNvSpPr>
          <p:nvPr/>
        </p:nvSpPr>
        <p:spPr>
          <a:xfrm xmlns:a="http://schemas.openxmlformats.org/drawingml/2006/main">
            <a:off x="762000" y="40290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01:15–01:50   Aisha, the brief, and planning an interpreter’s day</a:t>
            </a:r>
          </a:p>
        </p:txBody>
      </p:sp>
      <p:sp>
        <p:nvSpPr>
          <p:cNvPr id="10" name="Rectangle 9">
            <a:extLst xmlns:a="http://schemas.openxmlformats.org/drawingml/2006/main">
              <a:ext uri="{FF2B5EF4-FFF2-40B4-BE49-F238E27FC236}">
                <a16:creationId xmlns:a16="http://schemas.microsoft.com/office/drawing/2014/main" id="{7A32AEE4-B90D-4B99-8894-D2AAFDBF25B4}"/>
              </a:ext>
            </a:extLst>
          </p:cNvPr>
          <p:cNvSpPr>
            <a:spLocks xmlns:a="http://schemas.openxmlformats.org/drawingml/2006/main" noGrp="1"/>
          </p:cNvSpPr>
          <p:nvPr/>
        </p:nvSpPr>
        <p:spPr>
          <a:xfrm xmlns:a="http://schemas.openxmlformats.org/drawingml/2006/main">
            <a:off x="762000" y="47529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01:50–02:00   Questions and closing</a:t>
            </a:r>
          </a:p>
        </p:txBody>
      </p:sp>
    </p:spTree>
    <p:extLst>
      <p:ext uri="{BB962C8B-B14F-4D97-AF65-F5344CB8AC3E}">
        <p14:creationId xmlns:p14="http://schemas.microsoft.com/office/powerpoint/2010/main" val="137899156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Rectangle 21">
            <a:extLst xmlns:a="http://schemas.openxmlformats.org/drawingml/2006/main">
              <a:ext uri="{FF2B5EF4-FFF2-40B4-BE49-F238E27FC236}">
                <a16:creationId xmlns:a16="http://schemas.microsoft.com/office/drawing/2014/main" id="{6CC27929-DAE1-4827-AF11-B74B1E4E5AB3}"/>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OVERVIEW</a:t>
            </a:r>
          </a:p>
        </p:txBody>
      </p:sp>
      <p:sp>
        <p:nvSpPr>
          <p:cNvPr id="2" name="Rectangle 1">
            <a:extLst xmlns:a="http://schemas.openxmlformats.org/drawingml/2006/main">
              <a:ext uri="{FF2B5EF4-FFF2-40B4-BE49-F238E27FC236}">
                <a16:creationId xmlns:a16="http://schemas.microsoft.com/office/drawing/2014/main" id="{EAF7A773-359C-4AE5-ABC5-035E74A907D5}"/>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The interpreter question in each meeting</a:t>
            </a:r>
          </a:p>
        </p:txBody>
      </p:sp>
      <p:sp>
        <p:nvSpPr>
          <p:cNvPr id="3" name="Rectangle 2">
            <a:extLst xmlns:a="http://schemas.openxmlformats.org/drawingml/2006/main">
              <a:ext uri="{FF2B5EF4-FFF2-40B4-BE49-F238E27FC236}">
                <a16:creationId xmlns:a16="http://schemas.microsoft.com/office/drawing/2014/main" id="{C320C55A-4137-413F-81CC-601300B309B7}"/>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70A6F76-C5FB-474A-8EF4-515D0ABBC1AA}"/>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569AC14E-5A6F-4EE4-8899-8CACB93D25C9}"/>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04</a:t>
            </a:r>
          </a:p>
        </p:txBody>
      </p:sp>
      <p:sp>
        <p:nvSpPr>
          <p:cNvPr id="6" name="Rectangle 5">
            <a:extLst xmlns:a="http://schemas.openxmlformats.org/drawingml/2006/main">
              <a:ext uri="{FF2B5EF4-FFF2-40B4-BE49-F238E27FC236}">
                <a16:creationId xmlns:a16="http://schemas.microsoft.com/office/drawing/2014/main" id="{05E3A842-11CD-40C6-A082-8804A344116B}"/>
              </a:ext>
            </a:extLst>
          </p:cNvPr>
          <p:cNvSpPr>
            <a:spLocks xmlns:a="http://schemas.openxmlformats.org/drawingml/2006/main" noGrp="1"/>
          </p:cNvSpPr>
          <p:nvPr/>
        </p:nvSpPr>
        <p:spPr>
          <a:xfrm xmlns:a="http://schemas.openxmlformats.org/drawingml/2006/main">
            <a:off x="647700" y="2133600"/>
            <a:ext cx="3333750" cy="28575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67AC7B7C-222F-493E-8EB4-959D7ED3BDC8}"/>
              </a:ext>
            </a:extLst>
          </p:cNvPr>
          <p:cNvSpPr>
            <a:spLocks xmlns:a="http://schemas.openxmlformats.org/drawingml/2006/main" noGrp="1"/>
          </p:cNvSpPr>
          <p:nvPr/>
        </p:nvSpPr>
        <p:spPr>
          <a:xfrm xmlns:a="http://schemas.openxmlformats.org/drawingml/2006/main">
            <a:off x="876300" y="2362200"/>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350" b="1" i="0">
                <a:solidFill>
                  <a:srgbClr val="087A7C"/>
                </a:solidFill>
                <a:latin typeface="Arial"/>
                <a:ea typeface="Arial"/>
                <a:cs typeface="Arial"/>
              </a:defRPr>
            </a:pPr>
            <a:r>
              <a:rPr sz="1350" b="1" i="0">
                <a:solidFill>
                  <a:srgbClr val="087A7C"/>
                </a:solidFill>
                <a:latin typeface="Arial"/>
                <a:ea typeface="Arial"/>
                <a:cs typeface="Arial"/>
              </a:rPr>
              <a:t>01</a:t>
            </a:r>
          </a:p>
        </p:txBody>
      </p:sp>
      <p:sp>
        <p:nvSpPr>
          <p:cNvPr id="8" name="Rectangle 7">
            <a:extLst xmlns:a="http://schemas.openxmlformats.org/drawingml/2006/main">
              <a:ext uri="{FF2B5EF4-FFF2-40B4-BE49-F238E27FC236}">
                <a16:creationId xmlns:a16="http://schemas.microsoft.com/office/drawing/2014/main" id="{5B2C084B-21E2-4142-8F18-7AA5D6E90891}"/>
              </a:ext>
            </a:extLst>
          </p:cNvPr>
          <p:cNvSpPr>
            <a:spLocks xmlns:a="http://schemas.openxmlformats.org/drawingml/2006/main" noGrp="1"/>
          </p:cNvSpPr>
          <p:nvPr/>
        </p:nvSpPr>
        <p:spPr>
          <a:xfrm xmlns:a="http://schemas.openxmlformats.org/drawingml/2006/main">
            <a:off x="876300" y="2905125"/>
            <a:ext cx="28765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175" b="1" i="0">
                <a:solidFill>
                  <a:srgbClr val="121416"/>
                </a:solidFill>
                <a:latin typeface="Arial"/>
                <a:ea typeface="Arial"/>
                <a:cs typeface="Arial"/>
              </a:defRPr>
            </a:pPr>
            <a:r>
              <a:rPr sz="2175" b="1" i="0">
                <a:solidFill>
                  <a:srgbClr val="121416"/>
                </a:solidFill>
                <a:latin typeface="Arial"/>
                <a:ea typeface="Arial"/>
                <a:cs typeface="Arial"/>
              </a:rPr>
              <a:t>Maya</a:t>
            </a:r>
          </a:p>
        </p:txBody>
      </p:sp>
      <p:sp>
        <p:nvSpPr>
          <p:cNvPr id="9" name="Rectangle 8">
            <a:extLst xmlns:a="http://schemas.openxmlformats.org/drawingml/2006/main">
              <a:ext uri="{FF2B5EF4-FFF2-40B4-BE49-F238E27FC236}">
                <a16:creationId xmlns:a16="http://schemas.microsoft.com/office/drawing/2014/main" id="{7BC74AC4-54D9-4466-B4F0-9DD541774FCF}"/>
              </a:ext>
            </a:extLst>
          </p:cNvPr>
          <p:cNvSpPr>
            <a:spLocks xmlns:a="http://schemas.openxmlformats.org/drawingml/2006/main" noGrp="1"/>
          </p:cNvSpPr>
          <p:nvPr/>
        </p:nvSpPr>
        <p:spPr>
          <a:xfrm xmlns:a="http://schemas.openxmlformats.org/drawingml/2006/main">
            <a:off x="876300" y="3524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425" b="0" i="0">
                <a:solidFill>
                  <a:srgbClr val="59636D"/>
                </a:solidFill>
                <a:latin typeface="Arial"/>
                <a:ea typeface="Arial"/>
                <a:cs typeface="Arial"/>
              </a:defRPr>
            </a:pPr>
            <a:r>
              <a:rPr sz="1425" b="0" i="0">
                <a:solidFill>
                  <a:srgbClr val="59636D"/>
                </a:solidFill>
                <a:latin typeface="Arial"/>
                <a:ea typeface="Arial"/>
                <a:cs typeface="Arial"/>
              </a:rPr>
              <a:t>Launch decision</a:t>
            </a:r>
          </a:p>
        </p:txBody>
      </p:sp>
      <p:sp>
        <p:nvSpPr>
          <p:cNvPr id="10" name="Rectangle 9">
            <a:extLst xmlns:a="http://schemas.openxmlformats.org/drawingml/2006/main">
              <a:ext uri="{FF2B5EF4-FFF2-40B4-BE49-F238E27FC236}">
                <a16:creationId xmlns:a16="http://schemas.microsoft.com/office/drawing/2014/main" id="{F5DBD37C-F9DC-40CF-81FE-B77FF3BF5FCE}"/>
              </a:ext>
            </a:extLst>
          </p:cNvPr>
          <p:cNvSpPr>
            <a:spLocks xmlns:a="http://schemas.openxmlformats.org/drawingml/2006/main" noGrp="1"/>
          </p:cNvSpPr>
          <p:nvPr/>
        </p:nvSpPr>
        <p:spPr>
          <a:xfrm xmlns:a="http://schemas.openxmlformats.org/drawingml/2006/main">
            <a:off x="876300" y="4095750"/>
            <a:ext cx="28765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6000"/>
              </a:lnSpc>
              <a:buNone/>
              <a:defRPr sz="1725" b="0" i="0">
                <a:solidFill>
                  <a:srgbClr val="121416"/>
                </a:solidFill>
                <a:latin typeface="Arial"/>
                <a:ea typeface="Arial"/>
                <a:cs typeface="Arial"/>
              </a:defRPr>
            </a:pPr>
            <a:r>
              <a:rPr sz="1725" b="0" i="0">
                <a:solidFill>
                  <a:srgbClr val="121416"/>
                </a:solidFill>
                <a:latin typeface="Arial"/>
                <a:ea typeface="Arial"/>
                <a:cs typeface="Arial"/>
              </a:rPr>
              <a:t>How do I prepare without taking over the decision?</a:t>
            </a:r>
          </a:p>
        </p:txBody>
      </p:sp>
      <p:sp>
        <p:nvSpPr>
          <p:cNvPr id="11" name="Rectangle 10">
            <a:extLst xmlns:a="http://schemas.openxmlformats.org/drawingml/2006/main">
              <a:ext uri="{FF2B5EF4-FFF2-40B4-BE49-F238E27FC236}">
                <a16:creationId xmlns:a16="http://schemas.microsoft.com/office/drawing/2014/main" id="{9FCF8EEB-1D0E-4CE3-9CA4-3BB20AE239A9}"/>
              </a:ext>
            </a:extLst>
          </p:cNvPr>
          <p:cNvSpPr>
            <a:spLocks xmlns:a="http://schemas.openxmlformats.org/drawingml/2006/main" noGrp="1"/>
          </p:cNvSpPr>
          <p:nvPr/>
        </p:nvSpPr>
        <p:spPr>
          <a:xfrm xmlns:a="http://schemas.openxmlformats.org/drawingml/2006/main">
            <a:off x="4400550" y="2133600"/>
            <a:ext cx="3333750" cy="28575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EC98D850-9B07-4520-AD72-90F87F621B26}"/>
              </a:ext>
            </a:extLst>
          </p:cNvPr>
          <p:cNvSpPr>
            <a:spLocks xmlns:a="http://schemas.openxmlformats.org/drawingml/2006/main" noGrp="1"/>
          </p:cNvSpPr>
          <p:nvPr/>
        </p:nvSpPr>
        <p:spPr>
          <a:xfrm xmlns:a="http://schemas.openxmlformats.org/drawingml/2006/main">
            <a:off x="4629150" y="2362200"/>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350" b="1" i="0">
                <a:solidFill>
                  <a:srgbClr val="087A7C"/>
                </a:solidFill>
                <a:latin typeface="Arial"/>
                <a:ea typeface="Arial"/>
                <a:cs typeface="Arial"/>
              </a:defRPr>
            </a:pPr>
            <a:r>
              <a:rPr sz="1350" b="1" i="0">
                <a:solidFill>
                  <a:srgbClr val="087A7C"/>
                </a:solidFill>
                <a:latin typeface="Arial"/>
                <a:ea typeface="Arial"/>
                <a:cs typeface="Arial"/>
              </a:rPr>
              <a:t>02</a:t>
            </a:r>
          </a:p>
        </p:txBody>
      </p:sp>
      <p:sp>
        <p:nvSpPr>
          <p:cNvPr id="13" name="Rectangle 12">
            <a:extLst xmlns:a="http://schemas.openxmlformats.org/drawingml/2006/main">
              <a:ext uri="{FF2B5EF4-FFF2-40B4-BE49-F238E27FC236}">
                <a16:creationId xmlns:a16="http://schemas.microsoft.com/office/drawing/2014/main" id="{77DD90FD-8FF6-4255-8EED-94970D54B22E}"/>
              </a:ext>
            </a:extLst>
          </p:cNvPr>
          <p:cNvSpPr>
            <a:spLocks xmlns:a="http://schemas.openxmlformats.org/drawingml/2006/main" noGrp="1"/>
          </p:cNvSpPr>
          <p:nvPr/>
        </p:nvSpPr>
        <p:spPr>
          <a:xfrm xmlns:a="http://schemas.openxmlformats.org/drawingml/2006/main">
            <a:off x="4629150" y="2905125"/>
            <a:ext cx="28765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175" b="1" i="0">
                <a:solidFill>
                  <a:srgbClr val="121416"/>
                </a:solidFill>
                <a:latin typeface="Arial"/>
                <a:ea typeface="Arial"/>
                <a:cs typeface="Arial"/>
              </a:defRPr>
            </a:pPr>
            <a:r>
              <a:rPr sz="2175" b="1" i="0">
                <a:solidFill>
                  <a:srgbClr val="121416"/>
                </a:solidFill>
                <a:latin typeface="Arial"/>
                <a:ea typeface="Arial"/>
                <a:cs typeface="Arial"/>
              </a:rPr>
              <a:t>Rob</a:t>
            </a:r>
          </a:p>
        </p:txBody>
      </p:sp>
      <p:sp>
        <p:nvSpPr>
          <p:cNvPr id="14" name="Rectangle 13">
            <a:extLst xmlns:a="http://schemas.openxmlformats.org/drawingml/2006/main">
              <a:ext uri="{FF2B5EF4-FFF2-40B4-BE49-F238E27FC236}">
                <a16:creationId xmlns:a16="http://schemas.microsoft.com/office/drawing/2014/main" id="{C8E398D9-2FCE-4595-9138-2A5085971B79}"/>
              </a:ext>
            </a:extLst>
          </p:cNvPr>
          <p:cNvSpPr>
            <a:spLocks xmlns:a="http://schemas.openxmlformats.org/drawingml/2006/main" noGrp="1"/>
          </p:cNvSpPr>
          <p:nvPr/>
        </p:nvSpPr>
        <p:spPr>
          <a:xfrm xmlns:a="http://schemas.openxmlformats.org/drawingml/2006/main">
            <a:off x="4629150" y="3524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425" b="0" i="0">
                <a:solidFill>
                  <a:srgbClr val="59636D"/>
                </a:solidFill>
                <a:latin typeface="Arial"/>
                <a:ea typeface="Arial"/>
                <a:cs typeface="Arial"/>
              </a:defRPr>
            </a:pPr>
            <a:r>
              <a:rPr sz="1425" b="0" i="0">
                <a:solidFill>
                  <a:srgbClr val="59636D"/>
                </a:solidFill>
                <a:latin typeface="Arial"/>
                <a:ea typeface="Arial"/>
                <a:cs typeface="Arial"/>
              </a:rPr>
              <a:t>Technical client meeting</a:t>
            </a:r>
          </a:p>
        </p:txBody>
      </p:sp>
      <p:sp>
        <p:nvSpPr>
          <p:cNvPr id="15" name="Rectangle 14">
            <a:extLst xmlns:a="http://schemas.openxmlformats.org/drawingml/2006/main">
              <a:ext uri="{FF2B5EF4-FFF2-40B4-BE49-F238E27FC236}">
                <a16:creationId xmlns:a16="http://schemas.microsoft.com/office/drawing/2014/main" id="{06EAE519-798C-411A-A156-60868710BEE4}"/>
              </a:ext>
            </a:extLst>
          </p:cNvPr>
          <p:cNvSpPr>
            <a:spLocks xmlns:a="http://schemas.openxmlformats.org/drawingml/2006/main" noGrp="1"/>
          </p:cNvSpPr>
          <p:nvPr/>
        </p:nvSpPr>
        <p:spPr>
          <a:xfrm xmlns:a="http://schemas.openxmlformats.org/drawingml/2006/main">
            <a:off x="4629150" y="4095750"/>
            <a:ext cx="28765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7037"/>
          </a:bodyPr>
          <a:lstStyle xmlns:a="http://schemas.openxmlformats.org/drawingml/2006/main"/>
          <a:p xmlns:a="http://schemas.openxmlformats.org/drawingml/2006/main">
            <a:pPr algn="l">
              <a:lnSpc>
                <a:spcPct val="116000"/>
              </a:lnSpc>
              <a:buNone/>
              <a:defRPr sz="1725" b="0" i="0">
                <a:solidFill>
                  <a:srgbClr val="121416"/>
                </a:solidFill>
                <a:latin typeface="Arial"/>
                <a:ea typeface="Arial"/>
                <a:cs typeface="Arial"/>
              </a:defRPr>
            </a:pPr>
            <a:r>
              <a:rPr sz="1725" b="0" i="0">
                <a:solidFill>
                  <a:srgbClr val="121416"/>
                </a:solidFill>
                <a:latin typeface="Arial"/>
                <a:ea typeface="Arial"/>
                <a:cs typeface="Arial"/>
              </a:rPr>
              <a:t>How do I research terminology without profiling the person?</a:t>
            </a:r>
          </a:p>
        </p:txBody>
      </p:sp>
      <p:sp>
        <p:nvSpPr>
          <p:cNvPr id="16" name="Rectangle 15">
            <a:extLst xmlns:a="http://schemas.openxmlformats.org/drawingml/2006/main">
              <a:ext uri="{FF2B5EF4-FFF2-40B4-BE49-F238E27FC236}">
                <a16:creationId xmlns:a16="http://schemas.microsoft.com/office/drawing/2014/main" id="{FFA2519B-31C2-4EE8-B40B-ABFDFF8C0E42}"/>
              </a:ext>
            </a:extLst>
          </p:cNvPr>
          <p:cNvSpPr>
            <a:spLocks xmlns:a="http://schemas.openxmlformats.org/drawingml/2006/main" noGrp="1"/>
          </p:cNvSpPr>
          <p:nvPr/>
        </p:nvSpPr>
        <p:spPr>
          <a:xfrm xmlns:a="http://schemas.openxmlformats.org/drawingml/2006/main">
            <a:off x="8153400" y="2133600"/>
            <a:ext cx="3333750" cy="28575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7" name="Rectangle 16">
            <a:extLst xmlns:a="http://schemas.openxmlformats.org/drawingml/2006/main">
              <a:ext uri="{FF2B5EF4-FFF2-40B4-BE49-F238E27FC236}">
                <a16:creationId xmlns:a16="http://schemas.microsoft.com/office/drawing/2014/main" id="{CC97807E-213B-4180-B008-0EA921FE1E16}"/>
              </a:ext>
            </a:extLst>
          </p:cNvPr>
          <p:cNvSpPr>
            <a:spLocks xmlns:a="http://schemas.openxmlformats.org/drawingml/2006/main" noGrp="1"/>
          </p:cNvSpPr>
          <p:nvPr/>
        </p:nvSpPr>
        <p:spPr>
          <a:xfrm xmlns:a="http://schemas.openxmlformats.org/drawingml/2006/main">
            <a:off x="8382000" y="2362200"/>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350" b="1" i="0">
                <a:solidFill>
                  <a:srgbClr val="BD4054"/>
                </a:solidFill>
                <a:latin typeface="Arial"/>
                <a:ea typeface="Arial"/>
                <a:cs typeface="Arial"/>
              </a:defRPr>
            </a:pPr>
            <a:r>
              <a:rPr sz="1350" b="1" i="0">
                <a:solidFill>
                  <a:srgbClr val="BD4054"/>
                </a:solidFill>
                <a:latin typeface="Arial"/>
                <a:ea typeface="Arial"/>
                <a:cs typeface="Arial"/>
              </a:rPr>
              <a:t>03</a:t>
            </a:r>
          </a:p>
        </p:txBody>
      </p:sp>
      <p:sp>
        <p:nvSpPr>
          <p:cNvPr id="18" name="Rectangle 17">
            <a:extLst xmlns:a="http://schemas.openxmlformats.org/drawingml/2006/main">
              <a:ext uri="{FF2B5EF4-FFF2-40B4-BE49-F238E27FC236}">
                <a16:creationId xmlns:a16="http://schemas.microsoft.com/office/drawing/2014/main" id="{7BF3D87C-2D69-4F26-94E5-CA625F04F13F}"/>
              </a:ext>
            </a:extLst>
          </p:cNvPr>
          <p:cNvSpPr>
            <a:spLocks xmlns:a="http://schemas.openxmlformats.org/drawingml/2006/main" noGrp="1"/>
          </p:cNvSpPr>
          <p:nvPr/>
        </p:nvSpPr>
        <p:spPr>
          <a:xfrm xmlns:a="http://schemas.openxmlformats.org/drawingml/2006/main">
            <a:off x="8382000" y="2905125"/>
            <a:ext cx="28765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175" b="1" i="0">
                <a:solidFill>
                  <a:srgbClr val="121416"/>
                </a:solidFill>
                <a:latin typeface="Arial"/>
                <a:ea typeface="Arial"/>
                <a:cs typeface="Arial"/>
              </a:defRPr>
            </a:pPr>
            <a:r>
              <a:rPr sz="2175" b="1" i="0">
                <a:solidFill>
                  <a:srgbClr val="121416"/>
                </a:solidFill>
                <a:latin typeface="Arial"/>
                <a:ea typeface="Arial"/>
                <a:cs typeface="Arial"/>
              </a:rPr>
              <a:t>Aisha</a:t>
            </a:r>
          </a:p>
        </p:txBody>
      </p:sp>
      <p:sp>
        <p:nvSpPr>
          <p:cNvPr id="19" name="Rectangle 18">
            <a:extLst xmlns:a="http://schemas.openxmlformats.org/drawingml/2006/main">
              <a:ext uri="{FF2B5EF4-FFF2-40B4-BE49-F238E27FC236}">
                <a16:creationId xmlns:a16="http://schemas.microsoft.com/office/drawing/2014/main" id="{DE0C8A87-5F3E-4651-B4FB-9FDEC0805514}"/>
              </a:ext>
            </a:extLst>
          </p:cNvPr>
          <p:cNvSpPr>
            <a:spLocks xmlns:a="http://schemas.openxmlformats.org/drawingml/2006/main" noGrp="1"/>
          </p:cNvSpPr>
          <p:nvPr/>
        </p:nvSpPr>
        <p:spPr>
          <a:xfrm xmlns:a="http://schemas.openxmlformats.org/drawingml/2006/main">
            <a:off x="8382000" y="3524250"/>
            <a:ext cx="2876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425" b="0" i="0">
                <a:solidFill>
                  <a:srgbClr val="59636D"/>
                </a:solidFill>
                <a:latin typeface="Arial"/>
                <a:ea typeface="Arial"/>
                <a:cs typeface="Arial"/>
              </a:defRPr>
            </a:pPr>
            <a:r>
              <a:rPr sz="1425" b="0" i="0">
                <a:solidFill>
                  <a:srgbClr val="59636D"/>
                </a:solidFill>
                <a:latin typeface="Arial"/>
                <a:ea typeface="Arial"/>
                <a:cs typeface="Arial"/>
              </a:rPr>
              <a:t>Confidential HR discussion</a:t>
            </a:r>
          </a:p>
        </p:txBody>
      </p:sp>
      <p:sp>
        <p:nvSpPr>
          <p:cNvPr id="20" name="Rectangle 19">
            <a:extLst xmlns:a="http://schemas.openxmlformats.org/drawingml/2006/main">
              <a:ext uri="{FF2B5EF4-FFF2-40B4-BE49-F238E27FC236}">
                <a16:creationId xmlns:a16="http://schemas.microsoft.com/office/drawing/2014/main" id="{8F47001A-F476-47C2-B67E-9FB61ACAD4D9}"/>
              </a:ext>
            </a:extLst>
          </p:cNvPr>
          <p:cNvSpPr>
            <a:spLocks xmlns:a="http://schemas.openxmlformats.org/drawingml/2006/main" noGrp="1"/>
          </p:cNvSpPr>
          <p:nvPr/>
        </p:nvSpPr>
        <p:spPr>
          <a:xfrm xmlns:a="http://schemas.openxmlformats.org/drawingml/2006/main">
            <a:off x="8382000" y="4095750"/>
            <a:ext cx="28765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6000"/>
              </a:lnSpc>
              <a:buNone/>
              <a:defRPr sz="1725" b="0" i="0">
                <a:solidFill>
                  <a:srgbClr val="121416"/>
                </a:solidFill>
                <a:latin typeface="Arial"/>
                <a:ea typeface="Arial"/>
                <a:cs typeface="Arial"/>
              </a:defRPr>
            </a:pPr>
            <a:r>
              <a:rPr sz="1725" b="0" i="0">
                <a:solidFill>
                  <a:srgbClr val="121416"/>
                </a:solidFill>
                <a:latin typeface="Arial"/>
                <a:ea typeface="Arial"/>
                <a:cs typeface="Arial"/>
              </a:rPr>
              <a:t>What information and tools stay outside my role?</a:t>
            </a:r>
          </a:p>
        </p:txBody>
      </p:sp>
      <p:sp>
        <p:nvSpPr>
          <p:cNvPr id="21" name="Rectangle 20">
            <a:extLst xmlns:a="http://schemas.openxmlformats.org/drawingml/2006/main">
              <a:ext uri="{FF2B5EF4-FFF2-40B4-BE49-F238E27FC236}">
                <a16:creationId xmlns:a16="http://schemas.microsoft.com/office/drawing/2014/main" id="{8C6A0DB2-DC3C-46F5-A37D-5A8F83393D6B}"/>
              </a:ext>
            </a:extLst>
          </p:cNvPr>
          <p:cNvSpPr>
            <a:spLocks xmlns:a="http://schemas.openxmlformats.org/drawingml/2006/main" noGrp="1"/>
          </p:cNvSpPr>
          <p:nvPr/>
        </p:nvSpPr>
        <p:spPr>
          <a:xfrm xmlns:a="http://schemas.openxmlformats.org/drawingml/2006/main">
            <a:off x="1809750" y="5467350"/>
            <a:ext cx="857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800" b="1" i="0">
                <a:solidFill>
                  <a:srgbClr val="087A7C"/>
                </a:solidFill>
                <a:latin typeface="Arial"/>
                <a:ea typeface="Arial"/>
                <a:cs typeface="Arial"/>
              </a:defRPr>
            </a:pPr>
            <a:r>
              <a:rPr sz="1800" b="1" i="0">
                <a:solidFill>
                  <a:srgbClr val="087A7C"/>
                </a:solidFill>
                <a:latin typeface="Arial"/>
                <a:ea typeface="Arial"/>
                <a:cs typeface="Arial"/>
              </a:rPr>
              <a:t>AI changes preparation. It does not change who owns the conversation.</a:t>
            </a:r>
          </a:p>
        </p:txBody>
      </p:sp>
    </p:spTree>
    <p:extLst>
      <p:ext uri="{BB962C8B-B14F-4D97-AF65-F5344CB8AC3E}">
        <p14:creationId xmlns:p14="http://schemas.microsoft.com/office/powerpoint/2010/main" val="139085512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Rectangle 20">
            <a:extLst xmlns:a="http://schemas.openxmlformats.org/drawingml/2006/main">
              <a:ext uri="{FF2B5EF4-FFF2-40B4-BE49-F238E27FC236}">
                <a16:creationId xmlns:a16="http://schemas.microsoft.com/office/drawing/2014/main" id="{40ED31F1-61BE-49CB-894C-B42B557A3D2C}"/>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ROLE CLARITY</a:t>
            </a:r>
          </a:p>
        </p:txBody>
      </p:sp>
      <p:sp>
        <p:nvSpPr>
          <p:cNvPr id="2" name="Rectangle 1">
            <a:extLst xmlns:a="http://schemas.openxmlformats.org/drawingml/2006/main">
              <a:ext uri="{FF2B5EF4-FFF2-40B4-BE49-F238E27FC236}">
                <a16:creationId xmlns:a16="http://schemas.microsoft.com/office/drawing/2014/main" id="{66214BDB-DD60-46B7-A156-66626EE1637A}"/>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Three roles in the meeting</a:t>
            </a:r>
          </a:p>
        </p:txBody>
      </p:sp>
      <p:sp>
        <p:nvSpPr>
          <p:cNvPr id="3" name="Rectangle 2">
            <a:extLst xmlns:a="http://schemas.openxmlformats.org/drawingml/2006/main">
              <a:ext uri="{FF2B5EF4-FFF2-40B4-BE49-F238E27FC236}">
                <a16:creationId xmlns:a16="http://schemas.microsoft.com/office/drawing/2014/main" id="{C813EBD8-07C4-4E1E-A94B-5848C5158C3C}"/>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9EA510F0-EB83-4007-BAF3-77197B5A32F1}"/>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42703532-98F4-46E2-B019-BF9435E9A878}"/>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05</a:t>
            </a:r>
          </a:p>
        </p:txBody>
      </p:sp>
      <p:sp>
        <p:nvSpPr>
          <p:cNvPr id="6" name="Rounded Rectangle 5">
            <a:extLst xmlns:a="http://schemas.openxmlformats.org/drawingml/2006/main">
              <a:ext uri="{FF2B5EF4-FFF2-40B4-BE49-F238E27FC236}">
                <a16:creationId xmlns:a16="http://schemas.microsoft.com/office/drawing/2014/main" id="{700A2981-9329-46C9-BC74-1AAC0EDF0261}"/>
              </a:ext>
            </a:extLst>
          </p:cNvPr>
          <p:cNvSpPr>
            <a:spLocks xmlns:a="http://schemas.openxmlformats.org/drawingml/2006/main" noGrp="1"/>
          </p:cNvSpPr>
          <p:nvPr/>
        </p:nvSpPr>
        <p:spPr>
          <a:xfrm xmlns:a="http://schemas.openxmlformats.org/drawingml/2006/main">
            <a:off x="971550" y="2381250"/>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9B2B700F-580C-42AD-ACDD-7AF5700AA553}"/>
              </a:ext>
            </a:extLst>
          </p:cNvPr>
          <p:cNvSpPr>
            <a:spLocks xmlns:a="http://schemas.openxmlformats.org/drawingml/2006/main" noGrp="1"/>
          </p:cNvSpPr>
          <p:nvPr/>
        </p:nvSpPr>
        <p:spPr>
          <a:xfrm xmlns:a="http://schemas.openxmlformats.org/drawingml/2006/main">
            <a:off x="971550" y="2390775"/>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1</a:t>
            </a:r>
          </a:p>
        </p:txBody>
      </p:sp>
      <p:sp>
        <p:nvSpPr>
          <p:cNvPr id="8" name="Rectangle 7">
            <a:extLst xmlns:a="http://schemas.openxmlformats.org/drawingml/2006/main">
              <a:ext uri="{FF2B5EF4-FFF2-40B4-BE49-F238E27FC236}">
                <a16:creationId xmlns:a16="http://schemas.microsoft.com/office/drawing/2014/main" id="{46F3032E-4BA4-4371-BDC4-5C19FE97A84D}"/>
              </a:ext>
            </a:extLst>
          </p:cNvPr>
          <p:cNvSpPr>
            <a:spLocks xmlns:a="http://schemas.openxmlformats.org/drawingml/2006/main" noGrp="1"/>
          </p:cNvSpPr>
          <p:nvPr/>
        </p:nvSpPr>
        <p:spPr>
          <a:xfrm xmlns:a="http://schemas.openxmlformats.org/drawingml/2006/main">
            <a:off x="838200" y="30575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2025" b="1" i="0">
                <a:solidFill>
                  <a:srgbClr val="121416"/>
                </a:solidFill>
                <a:latin typeface="Arial"/>
                <a:ea typeface="Arial"/>
                <a:cs typeface="Arial"/>
              </a:defRPr>
            </a:pPr>
            <a:r>
              <a:rPr sz="2025" b="1" i="0">
                <a:solidFill>
                  <a:srgbClr val="121416"/>
                </a:solidFill>
                <a:latin typeface="Arial"/>
                <a:ea typeface="Arial"/>
                <a:cs typeface="Arial"/>
              </a:rPr>
              <a:t>Deaf professional</a:t>
            </a:r>
          </a:p>
        </p:txBody>
      </p:sp>
      <p:sp>
        <p:nvSpPr>
          <p:cNvPr id="9" name="Rectangle 8">
            <a:extLst xmlns:a="http://schemas.openxmlformats.org/drawingml/2006/main">
              <a:ext uri="{FF2B5EF4-FFF2-40B4-BE49-F238E27FC236}">
                <a16:creationId xmlns:a16="http://schemas.microsoft.com/office/drawing/2014/main" id="{30721B45-6E5B-4F1A-B20F-4A68B10E7454}"/>
              </a:ext>
            </a:extLst>
          </p:cNvPr>
          <p:cNvSpPr>
            <a:spLocks xmlns:a="http://schemas.openxmlformats.org/drawingml/2006/main" noGrp="1"/>
          </p:cNvSpPr>
          <p:nvPr/>
        </p:nvSpPr>
        <p:spPr>
          <a:xfrm xmlns:a="http://schemas.openxmlformats.org/drawingml/2006/main">
            <a:off x="1009650" y="3667125"/>
            <a:ext cx="28003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6000"/>
              </a:lnSpc>
              <a:buNone/>
              <a:defRPr sz="1500" b="0" i="0">
                <a:solidFill>
                  <a:srgbClr val="59636D"/>
                </a:solidFill>
                <a:latin typeface="Arial"/>
                <a:ea typeface="Arial"/>
                <a:cs typeface="Arial"/>
              </a:defRPr>
            </a:pPr>
            <a:r>
              <a:rPr sz="1500" b="0" i="0">
                <a:solidFill>
                  <a:srgbClr val="59636D"/>
                </a:solidFill>
                <a:latin typeface="Arial"/>
                <a:ea typeface="Arial"/>
                <a:cs typeface="Arial"/>
              </a:rPr>
              <a:t>Sets the purpose and language preferences. Makes decisions. Approves information and final use.</a:t>
            </a:r>
          </a:p>
        </p:txBody>
      </p:sp>
      <p:sp>
        <p:nvSpPr>
          <p:cNvPr id="10" name="Rectangle 9">
            <a:extLst xmlns:a="http://schemas.openxmlformats.org/drawingml/2006/main">
              <a:ext uri="{FF2B5EF4-FFF2-40B4-BE49-F238E27FC236}">
                <a16:creationId xmlns:a16="http://schemas.microsoft.com/office/drawing/2014/main" id="{118A69FD-9A82-4E7E-8087-D90BBB4460A5}"/>
              </a:ext>
            </a:extLst>
          </p:cNvPr>
          <p:cNvSpPr>
            <a:spLocks xmlns:a="http://schemas.openxmlformats.org/drawingml/2006/main" noGrp="1"/>
          </p:cNvSpPr>
          <p:nvPr/>
        </p:nvSpPr>
        <p:spPr>
          <a:xfrm xmlns:a="http://schemas.openxmlformats.org/drawingml/2006/main">
            <a:off x="4095750" y="2571750"/>
            <a:ext cx="419100" cy="28575"/>
          </a:xfrm>
          <a:prstGeom xmlns:a="http://schemas.openxmlformats.org/drawingml/2006/main" prst="rect">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1" name="Rounded Rectangle 10">
            <a:extLst xmlns:a="http://schemas.openxmlformats.org/drawingml/2006/main">
              <a:ext uri="{FF2B5EF4-FFF2-40B4-BE49-F238E27FC236}">
                <a16:creationId xmlns:a16="http://schemas.microsoft.com/office/drawing/2014/main" id="{32C9F32C-350E-49A3-81BA-22D445396178}"/>
              </a:ext>
            </a:extLst>
          </p:cNvPr>
          <p:cNvSpPr>
            <a:spLocks xmlns:a="http://schemas.openxmlformats.org/drawingml/2006/main" noGrp="1"/>
          </p:cNvSpPr>
          <p:nvPr/>
        </p:nvSpPr>
        <p:spPr>
          <a:xfrm xmlns:a="http://schemas.openxmlformats.org/drawingml/2006/main">
            <a:off x="4743450" y="2381250"/>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0C116D59-84A5-425B-8B3E-7576603B1A39}"/>
              </a:ext>
            </a:extLst>
          </p:cNvPr>
          <p:cNvSpPr>
            <a:spLocks xmlns:a="http://schemas.openxmlformats.org/drawingml/2006/main" noGrp="1"/>
          </p:cNvSpPr>
          <p:nvPr/>
        </p:nvSpPr>
        <p:spPr>
          <a:xfrm xmlns:a="http://schemas.openxmlformats.org/drawingml/2006/main">
            <a:off x="4743450" y="2390775"/>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2</a:t>
            </a:r>
          </a:p>
        </p:txBody>
      </p:sp>
      <p:sp>
        <p:nvSpPr>
          <p:cNvPr id="13" name="Rectangle 12">
            <a:extLst xmlns:a="http://schemas.openxmlformats.org/drawingml/2006/main">
              <a:ext uri="{FF2B5EF4-FFF2-40B4-BE49-F238E27FC236}">
                <a16:creationId xmlns:a16="http://schemas.microsoft.com/office/drawing/2014/main" id="{15BDCA77-3BD1-4F9F-ADDB-A04CF8F5A801}"/>
              </a:ext>
            </a:extLst>
          </p:cNvPr>
          <p:cNvSpPr>
            <a:spLocks xmlns:a="http://schemas.openxmlformats.org/drawingml/2006/main" noGrp="1"/>
          </p:cNvSpPr>
          <p:nvPr/>
        </p:nvSpPr>
        <p:spPr>
          <a:xfrm xmlns:a="http://schemas.openxmlformats.org/drawingml/2006/main">
            <a:off x="4610100" y="30575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2025" b="1" i="0">
                <a:solidFill>
                  <a:srgbClr val="121416"/>
                </a:solidFill>
                <a:latin typeface="Arial"/>
                <a:ea typeface="Arial"/>
                <a:cs typeface="Arial"/>
              </a:defRPr>
            </a:pPr>
            <a:r>
              <a:rPr sz="2025" b="1" i="0">
                <a:solidFill>
                  <a:srgbClr val="121416"/>
                </a:solidFill>
                <a:latin typeface="Arial"/>
                <a:ea typeface="Arial"/>
                <a:cs typeface="Arial"/>
              </a:rPr>
              <a:t>Interpreter</a:t>
            </a:r>
          </a:p>
        </p:txBody>
      </p:sp>
      <p:sp>
        <p:nvSpPr>
          <p:cNvPr id="14" name="Rectangle 13">
            <a:extLst xmlns:a="http://schemas.openxmlformats.org/drawingml/2006/main">
              <a:ext uri="{FF2B5EF4-FFF2-40B4-BE49-F238E27FC236}">
                <a16:creationId xmlns:a16="http://schemas.microsoft.com/office/drawing/2014/main" id="{326C34EB-B5D4-430D-AB97-A46BB2192962}"/>
              </a:ext>
            </a:extLst>
          </p:cNvPr>
          <p:cNvSpPr>
            <a:spLocks xmlns:a="http://schemas.openxmlformats.org/drawingml/2006/main" noGrp="1"/>
          </p:cNvSpPr>
          <p:nvPr/>
        </p:nvSpPr>
        <p:spPr>
          <a:xfrm xmlns:a="http://schemas.openxmlformats.org/drawingml/2006/main">
            <a:off x="4781550" y="3667125"/>
            <a:ext cx="28003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6000"/>
              </a:lnSpc>
              <a:buNone/>
              <a:defRPr sz="1500" b="0" i="0">
                <a:solidFill>
                  <a:srgbClr val="59636D"/>
                </a:solidFill>
                <a:latin typeface="Arial"/>
                <a:ea typeface="Arial"/>
                <a:cs typeface="Arial"/>
              </a:defRPr>
            </a:pPr>
            <a:r>
              <a:rPr sz="1500" b="0" i="0">
                <a:solidFill>
                  <a:srgbClr val="59636D"/>
                </a:solidFill>
                <a:latin typeface="Arial"/>
                <a:ea typeface="Arial"/>
                <a:cs typeface="Arial"/>
              </a:rPr>
              <a:t>Prepares for the content. Renders meaning and intent. Clarifies and protects confidentiality.</a:t>
            </a:r>
          </a:p>
        </p:txBody>
      </p:sp>
      <p:sp>
        <p:nvSpPr>
          <p:cNvPr id="15" name="Rectangle 14">
            <a:extLst xmlns:a="http://schemas.openxmlformats.org/drawingml/2006/main">
              <a:ext uri="{FF2B5EF4-FFF2-40B4-BE49-F238E27FC236}">
                <a16:creationId xmlns:a16="http://schemas.microsoft.com/office/drawing/2014/main" id="{568855B6-0385-4A8D-8B66-BAEEB2A49A23}"/>
              </a:ext>
            </a:extLst>
          </p:cNvPr>
          <p:cNvSpPr>
            <a:spLocks xmlns:a="http://schemas.openxmlformats.org/drawingml/2006/main" noGrp="1"/>
          </p:cNvSpPr>
          <p:nvPr/>
        </p:nvSpPr>
        <p:spPr>
          <a:xfrm xmlns:a="http://schemas.openxmlformats.org/drawingml/2006/main">
            <a:off x="7867650" y="2571750"/>
            <a:ext cx="419100" cy="28575"/>
          </a:xfrm>
          <a:prstGeom xmlns:a="http://schemas.openxmlformats.org/drawingml/2006/main" prst="rect">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6" name="Rounded Rectangle 15">
            <a:extLst xmlns:a="http://schemas.openxmlformats.org/drawingml/2006/main">
              <a:ext uri="{FF2B5EF4-FFF2-40B4-BE49-F238E27FC236}">
                <a16:creationId xmlns:a16="http://schemas.microsoft.com/office/drawing/2014/main" id="{108F547D-0DA8-40C8-B4AD-A5A99758C451}"/>
              </a:ext>
            </a:extLst>
          </p:cNvPr>
          <p:cNvSpPr>
            <a:spLocks xmlns:a="http://schemas.openxmlformats.org/drawingml/2006/main" noGrp="1"/>
          </p:cNvSpPr>
          <p:nvPr/>
        </p:nvSpPr>
        <p:spPr>
          <a:xfrm xmlns:a="http://schemas.openxmlformats.org/drawingml/2006/main">
            <a:off x="8515350" y="2381250"/>
            <a:ext cx="400050" cy="400050"/>
          </a:xfrm>
          <a:prstGeom xmlns:a="http://schemas.openxmlformats.org/drawingml/2006/main" prst="roundRect">
            <a:avLst>
              <a:gd name="adj" fmla="val 19048"/>
            </a:avLst>
          </a:prstGeom>
          <a:solidFill xmlns:a="http://schemas.openxmlformats.org/drawingml/2006/main">
            <a:srgbClr val="00A6A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7" name="Rectangle 16">
            <a:extLst xmlns:a="http://schemas.openxmlformats.org/drawingml/2006/main">
              <a:ext uri="{FF2B5EF4-FFF2-40B4-BE49-F238E27FC236}">
                <a16:creationId xmlns:a16="http://schemas.microsoft.com/office/drawing/2014/main" id="{F9B81F8A-3D3F-4512-A066-6B9B8B1E5114}"/>
              </a:ext>
            </a:extLst>
          </p:cNvPr>
          <p:cNvSpPr>
            <a:spLocks xmlns:a="http://schemas.openxmlformats.org/drawingml/2006/main" noGrp="1"/>
          </p:cNvSpPr>
          <p:nvPr/>
        </p:nvSpPr>
        <p:spPr>
          <a:xfrm xmlns:a="http://schemas.openxmlformats.org/drawingml/2006/main">
            <a:off x="8515350" y="2390775"/>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3</a:t>
            </a:r>
          </a:p>
        </p:txBody>
      </p:sp>
      <p:sp>
        <p:nvSpPr>
          <p:cNvPr id="18" name="Rectangle 17">
            <a:extLst xmlns:a="http://schemas.openxmlformats.org/drawingml/2006/main">
              <a:ext uri="{FF2B5EF4-FFF2-40B4-BE49-F238E27FC236}">
                <a16:creationId xmlns:a16="http://schemas.microsoft.com/office/drawing/2014/main" id="{AA01397B-520F-4FB5-8FF0-DDCF0C499438}"/>
              </a:ext>
            </a:extLst>
          </p:cNvPr>
          <p:cNvSpPr>
            <a:spLocks xmlns:a="http://schemas.openxmlformats.org/drawingml/2006/main" noGrp="1"/>
          </p:cNvSpPr>
          <p:nvPr/>
        </p:nvSpPr>
        <p:spPr>
          <a:xfrm xmlns:a="http://schemas.openxmlformats.org/drawingml/2006/main">
            <a:off x="8382000" y="30575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2025" b="1" i="0">
                <a:solidFill>
                  <a:srgbClr val="121416"/>
                </a:solidFill>
                <a:latin typeface="Arial"/>
                <a:ea typeface="Arial"/>
                <a:cs typeface="Arial"/>
              </a:defRPr>
            </a:pPr>
            <a:r>
              <a:rPr sz="2025" b="1" i="0">
                <a:solidFill>
                  <a:srgbClr val="121416"/>
                </a:solidFill>
                <a:latin typeface="Arial"/>
                <a:ea typeface="Arial"/>
                <a:cs typeface="Arial"/>
              </a:rPr>
              <a:t>AI tool</a:t>
            </a:r>
          </a:p>
        </p:txBody>
      </p:sp>
      <p:sp>
        <p:nvSpPr>
          <p:cNvPr id="19" name="Rectangle 18">
            <a:extLst xmlns:a="http://schemas.openxmlformats.org/drawingml/2006/main">
              <a:ext uri="{FF2B5EF4-FFF2-40B4-BE49-F238E27FC236}">
                <a16:creationId xmlns:a16="http://schemas.microsoft.com/office/drawing/2014/main" id="{61E8F19A-95C7-449E-B04A-5C1D88481C36}"/>
              </a:ext>
            </a:extLst>
          </p:cNvPr>
          <p:cNvSpPr>
            <a:spLocks xmlns:a="http://schemas.openxmlformats.org/drawingml/2006/main" noGrp="1"/>
          </p:cNvSpPr>
          <p:nvPr/>
        </p:nvSpPr>
        <p:spPr>
          <a:xfrm xmlns:a="http://schemas.openxmlformats.org/drawingml/2006/main">
            <a:off x="8553450" y="3667125"/>
            <a:ext cx="28003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6000"/>
              </a:lnSpc>
              <a:buNone/>
              <a:defRPr sz="1500" b="0" i="0">
                <a:solidFill>
                  <a:srgbClr val="59636D"/>
                </a:solidFill>
                <a:latin typeface="Arial"/>
                <a:ea typeface="Arial"/>
                <a:cs typeface="Arial"/>
              </a:defRPr>
            </a:pPr>
            <a:r>
              <a:rPr sz="1500" b="0" i="0">
                <a:solidFill>
                  <a:srgbClr val="59636D"/>
                </a:solidFill>
                <a:latin typeface="Arial"/>
                <a:ea typeface="Arial"/>
                <a:cs typeface="Arial"/>
              </a:rPr>
              <a:t>Organizes approved material. Suggests terms or drafts. May be wrong and has no authority.</a:t>
            </a:r>
          </a:p>
        </p:txBody>
      </p:sp>
      <p:sp>
        <p:nvSpPr>
          <p:cNvPr id="20" name="Rectangle 19">
            <a:extLst xmlns:a="http://schemas.openxmlformats.org/drawingml/2006/main">
              <a:ext uri="{FF2B5EF4-FFF2-40B4-BE49-F238E27FC236}">
                <a16:creationId xmlns:a16="http://schemas.microsoft.com/office/drawing/2014/main" id="{199799E8-1059-4080-AE17-8C23887AE334}"/>
              </a:ext>
            </a:extLst>
          </p:cNvPr>
          <p:cNvSpPr>
            <a:spLocks xmlns:a="http://schemas.openxmlformats.org/drawingml/2006/main" noGrp="1"/>
          </p:cNvSpPr>
          <p:nvPr/>
        </p:nvSpPr>
        <p:spPr>
          <a:xfrm xmlns:a="http://schemas.openxmlformats.org/drawingml/2006/main">
            <a:off x="1809750" y="5438775"/>
            <a:ext cx="8572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800" b="0" i="0">
                <a:solidFill>
                  <a:srgbClr val="087A7C"/>
                </a:solidFill>
                <a:latin typeface="Arial"/>
                <a:ea typeface="Arial"/>
                <a:cs typeface="Arial"/>
              </a:defRPr>
            </a:pPr>
            <a:r>
              <a:rPr sz="1800" b="0" i="0">
                <a:solidFill>
                  <a:srgbClr val="087A7C"/>
                </a:solidFill>
                <a:latin typeface="Arial"/>
                <a:ea typeface="Arial"/>
                <a:cs typeface="Arial"/>
              </a:rPr>
              <a:t>Interpreters take responsibility for interpretation. I direct my own participation.</a:t>
            </a:r>
          </a:p>
        </p:txBody>
      </p:sp>
    </p:spTree>
    <p:extLst>
      <p:ext uri="{BB962C8B-B14F-4D97-AF65-F5344CB8AC3E}">
        <p14:creationId xmlns:p14="http://schemas.microsoft.com/office/powerpoint/2010/main" val="19540450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832AFA3-3AE9-4776-89DC-8AADFCF5A6B0}"/>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1">
                <a:solidFill>
                  <a:srgbClr val="087A7C"/>
                </a:solidFill>
                <a:latin typeface="Arial"/>
                <a:ea typeface="Arial"/>
                <a:cs typeface="Arial"/>
              </a:defRPr>
            </a:pPr>
            <a:r>
              <a:rPr sz="1050" b="1">
                <a:solidFill>
                  <a:srgbClr val="087A7C"/>
                </a:solidFill>
                <a:latin typeface="Arial"/>
                <a:ea typeface="Arial"/>
                <a:cs typeface="Arial"/>
              </a:rPr>
              <a:t>SIGN-LANGUAGE TECHNOLOGY</a:t>
            </a:r>
          </a:p>
        </p:txBody>
      </p:sp>
      <p:sp>
        <p:nvSpPr>
          <p:cNvPr id="2" name="">
            <a:extLst xmlns:a="http://schemas.openxmlformats.org/drawingml/2006/main">
              <a:ext uri="{FF2B5EF4-FFF2-40B4-BE49-F238E27FC236}">
                <a16:creationId xmlns:a16="http://schemas.microsoft.com/office/drawing/2014/main" id="{20DCDB65-EA91-4D86-A7D6-B999476B2AD7}"/>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925" b="0">
                <a:solidFill>
                  <a:srgbClr val="121416"/>
                </a:solidFill>
                <a:latin typeface="Arial"/>
                <a:ea typeface="Arial"/>
                <a:cs typeface="Arial"/>
              </a:defRPr>
            </a:pPr>
            <a:r>
              <a:rPr sz="2925" b="0">
                <a:solidFill>
                  <a:srgbClr val="121416"/>
                </a:solidFill>
                <a:latin typeface="Arial"/>
                <a:ea typeface="Arial"/>
                <a:cs typeface="Arial"/>
              </a:rPr>
              <a:t>State of sign-language AI</a:t>
            </a:r>
          </a:p>
        </p:txBody>
      </p:sp>
      <p:sp>
        <p:nvSpPr>
          <p:cNvPr id="3" name="">
            <a:extLst xmlns:a="http://schemas.openxmlformats.org/drawingml/2006/main">
              <a:ext uri="{FF2B5EF4-FFF2-40B4-BE49-F238E27FC236}">
                <a16:creationId xmlns:a16="http://schemas.microsoft.com/office/drawing/2014/main" id="{0133DB39-D063-48E9-8132-242AE24714CF}"/>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8AAA89-5D9D-42CC-AB1B-57C4C5E12AE2}"/>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3CAA9725-EFA9-49B4-A034-D61E91AC8034}"/>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59636D"/>
                </a:solidFill>
                <a:latin typeface="Arial"/>
                <a:ea typeface="Arial"/>
                <a:cs typeface="Arial"/>
              </a:defRPr>
            </a:pPr>
            <a:r>
              <a:rPr sz="1050" b="0">
                <a:solidFill>
                  <a:srgbClr val="59636D"/>
                </a:solidFill>
                <a:latin typeface="Arial"/>
                <a:ea typeface="Arial"/>
                <a:cs typeface="Arial"/>
              </a:rPr>
              <a:t>06</a:t>
            </a:r>
          </a:p>
        </p:txBody>
      </p:sp>
      <p:sp>
        <p:nvSpPr>
          <p:cNvPr id="6" name="">
            <a:extLst xmlns:a="http://schemas.openxmlformats.org/drawingml/2006/main">
              <a:ext uri="{FF2B5EF4-FFF2-40B4-BE49-F238E27FC236}">
                <a16:creationId xmlns:a16="http://schemas.microsoft.com/office/drawing/2014/main" id="{B59A4810-E7B5-48D0-80AE-6DD42635CBB6}"/>
              </a:ext>
            </a:extLst>
          </p:cNvPr>
          <p:cNvSpPr>
            <a:spLocks xmlns:a="http://schemas.openxmlformats.org/drawingml/2006/main" noGrp="1"/>
          </p:cNvSpPr>
          <p:nvPr/>
        </p:nvSpPr>
        <p:spPr>
          <a:xfrm xmlns:a="http://schemas.openxmlformats.org/drawingml/2006/main">
            <a:off x="742950" y="1800225"/>
            <a:ext cx="10477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1">
                <a:solidFill>
                  <a:srgbClr val="087A7C"/>
                </a:solidFill>
                <a:latin typeface="Arial"/>
                <a:ea typeface="Arial"/>
                <a:cs typeface="Arial"/>
              </a:defRPr>
            </a:pPr>
            <a:r>
              <a:rPr sz="2025" b="1">
                <a:solidFill>
                  <a:srgbClr val="087A7C"/>
                </a:solidFill>
                <a:latin typeface="Arial"/>
                <a:ea typeface="Arial"/>
                <a:cs typeface="Arial"/>
              </a:rPr>
              <a:t>A real, narrow use</a:t>
            </a:r>
          </a:p>
        </p:txBody>
      </p:sp>
      <p:sp>
        <p:nvSpPr>
          <p:cNvPr id="7" name="">
            <a:extLst xmlns:a="http://schemas.openxmlformats.org/drawingml/2006/main">
              <a:ext uri="{FF2B5EF4-FFF2-40B4-BE49-F238E27FC236}">
                <a16:creationId xmlns:a16="http://schemas.microsoft.com/office/drawing/2014/main" id="{4D1C3E8F-4B77-4AB4-B51F-A18CE4FC655B}"/>
              </a:ext>
            </a:extLst>
          </p:cNvPr>
          <p:cNvSpPr>
            <a:spLocks xmlns:a="http://schemas.openxmlformats.org/drawingml/2006/main" noGrp="1"/>
          </p:cNvSpPr>
          <p:nvPr/>
        </p:nvSpPr>
        <p:spPr>
          <a:xfrm xmlns:a="http://schemas.openxmlformats.org/drawingml/2006/main">
            <a:off x="742950" y="2181225"/>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121416"/>
                </a:solidFill>
                <a:latin typeface="Arial"/>
                <a:ea typeface="Arial"/>
                <a:cs typeface="Arial"/>
              </a:defRPr>
            </a:pPr>
            <a:r>
              <a:rPr sz="2025" b="0">
                <a:solidFill>
                  <a:srgbClr val="121416"/>
                </a:solidFill>
                <a:latin typeface="Arial"/>
                <a:ea typeface="Arial"/>
                <a:cs typeface="Arial"/>
              </a:rPr>
              <a:t>Google DeepMind’s SL2T turns ASL into English text on Pixel 11 for dictation and brief exchanges.</a:t>
            </a:r>
          </a:p>
        </p:txBody>
      </p:sp>
      <p:sp>
        <p:nvSpPr>
          <p:cNvPr id="8" name="">
            <a:extLst xmlns:a="http://schemas.openxmlformats.org/drawingml/2006/main">
              <a:ext uri="{FF2B5EF4-FFF2-40B4-BE49-F238E27FC236}">
                <a16:creationId xmlns:a16="http://schemas.microsoft.com/office/drawing/2014/main" id="{46D3FACE-AEED-4F88-B23A-C4C1F81732FE}"/>
              </a:ext>
            </a:extLst>
          </p:cNvPr>
          <p:cNvSpPr>
            <a:spLocks xmlns:a="http://schemas.openxmlformats.org/drawingml/2006/main" noGrp="1"/>
          </p:cNvSpPr>
          <p:nvPr/>
        </p:nvSpPr>
        <p:spPr>
          <a:xfrm xmlns:a="http://schemas.openxmlformats.org/drawingml/2006/main">
            <a:off x="742950" y="3105150"/>
            <a:ext cx="10477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1">
                <a:solidFill>
                  <a:srgbClr val="087A7C"/>
                </a:solidFill>
                <a:latin typeface="Arial"/>
                <a:ea typeface="Arial"/>
                <a:cs typeface="Arial"/>
              </a:defRPr>
            </a:pPr>
            <a:r>
              <a:rPr sz="2025" b="1">
                <a:solidFill>
                  <a:srgbClr val="087A7C"/>
                </a:solidFill>
                <a:latin typeface="Arial"/>
                <a:ea typeface="Arial"/>
                <a:cs typeface="Arial"/>
              </a:rPr>
              <a:t>No replacement for meeting interpreters</a:t>
            </a:r>
          </a:p>
        </p:txBody>
      </p:sp>
      <p:sp>
        <p:nvSpPr>
          <p:cNvPr id="9" name="">
            <a:extLst xmlns:a="http://schemas.openxmlformats.org/drawingml/2006/main">
              <a:ext uri="{FF2B5EF4-FFF2-40B4-BE49-F238E27FC236}">
                <a16:creationId xmlns:a16="http://schemas.microsoft.com/office/drawing/2014/main" id="{FD7E4204-5673-4BEA-A586-D30F8FFC56D5}"/>
              </a:ext>
            </a:extLst>
          </p:cNvPr>
          <p:cNvSpPr>
            <a:spLocks xmlns:a="http://schemas.openxmlformats.org/drawingml/2006/main" noGrp="1"/>
          </p:cNvSpPr>
          <p:nvPr/>
        </p:nvSpPr>
        <p:spPr>
          <a:xfrm xmlns:a="http://schemas.openxmlformats.org/drawingml/2006/main">
            <a:off x="742950" y="348615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121416"/>
                </a:solidFill>
                <a:latin typeface="Arial"/>
                <a:ea typeface="Arial"/>
                <a:cs typeface="Arial"/>
              </a:defRPr>
            </a:pPr>
            <a:r>
              <a:rPr sz="2025" b="0">
                <a:solidFill>
                  <a:srgbClr val="121416"/>
                </a:solidFill>
                <a:latin typeface="Arial"/>
                <a:ea typeface="Arial"/>
                <a:cs typeface="Arial"/>
              </a:rPr>
              <a:t>SL2T cannot interpret both ways or ask for clarification. Its impact report rules out formal workplace decisions.</a:t>
            </a:r>
          </a:p>
        </p:txBody>
      </p:sp>
      <p:sp>
        <p:nvSpPr>
          <p:cNvPr id="10" name="">
            <a:extLst xmlns:a="http://schemas.openxmlformats.org/drawingml/2006/main">
              <a:ext uri="{FF2B5EF4-FFF2-40B4-BE49-F238E27FC236}">
                <a16:creationId xmlns:a16="http://schemas.microsoft.com/office/drawing/2014/main" id="{1185D2C9-21F4-4CBC-BBFC-28AE9F5A12FA}"/>
              </a:ext>
            </a:extLst>
          </p:cNvPr>
          <p:cNvSpPr>
            <a:spLocks xmlns:a="http://schemas.openxmlformats.org/drawingml/2006/main" noGrp="1"/>
          </p:cNvSpPr>
          <p:nvPr/>
        </p:nvSpPr>
        <p:spPr>
          <a:xfrm xmlns:a="http://schemas.openxmlformats.org/drawingml/2006/main">
            <a:off x="742950" y="4410075"/>
            <a:ext cx="10477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1">
                <a:solidFill>
                  <a:srgbClr val="087A7C"/>
                </a:solidFill>
                <a:latin typeface="Arial"/>
                <a:ea typeface="Arial"/>
                <a:cs typeface="Arial"/>
              </a:defRPr>
            </a:pPr>
            <a:r>
              <a:rPr sz="2025" b="1">
                <a:solidFill>
                  <a:srgbClr val="087A7C"/>
                </a:solidFill>
                <a:latin typeface="Arial"/>
                <a:ea typeface="Arial"/>
                <a:cs typeface="Arial"/>
              </a:rPr>
              <a:t>What comes next</a:t>
            </a:r>
          </a:p>
        </p:txBody>
      </p:sp>
      <p:sp>
        <p:nvSpPr>
          <p:cNvPr id="11" name="">
            <a:extLst xmlns:a="http://schemas.openxmlformats.org/drawingml/2006/main">
              <a:ext uri="{FF2B5EF4-FFF2-40B4-BE49-F238E27FC236}">
                <a16:creationId xmlns:a16="http://schemas.microsoft.com/office/drawing/2014/main" id="{7E68989E-F98F-4A39-98C5-FCB490F2E42A}"/>
              </a:ext>
            </a:extLst>
          </p:cNvPr>
          <p:cNvSpPr>
            <a:spLocks xmlns:a="http://schemas.openxmlformats.org/drawingml/2006/main" noGrp="1"/>
          </p:cNvSpPr>
          <p:nvPr/>
        </p:nvSpPr>
        <p:spPr>
          <a:xfrm xmlns:a="http://schemas.openxmlformats.org/drawingml/2006/main">
            <a:off x="742950" y="4791075"/>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121416"/>
                </a:solidFill>
                <a:latin typeface="Arial"/>
                <a:ea typeface="Arial"/>
                <a:cs typeface="Arial"/>
              </a:defRPr>
            </a:pPr>
            <a:r>
              <a:rPr sz="2025" b="0">
                <a:solidFill>
                  <a:srgbClr val="121416"/>
                </a:solidFill>
                <a:latin typeface="Arial"/>
                <a:ea typeface="Arial"/>
                <a:cs typeface="Arial"/>
              </a:rPr>
              <a:t>Sign-language generation is still in development. Deaf-led evaluation should guide where each tool helps.</a:t>
            </a:r>
          </a:p>
        </p:txBody>
      </p:sp>
      <p:sp>
        <p:nvSpPr>
          <p:cNvPr id="12" name="">
            <a:extLst xmlns:a="http://schemas.openxmlformats.org/drawingml/2006/main">
              <a:ext uri="{FF2B5EF4-FFF2-40B4-BE49-F238E27FC236}">
                <a16:creationId xmlns:a16="http://schemas.microsoft.com/office/drawing/2014/main" id="{815B7D35-9B94-434D-9A7C-26972F6C512D}"/>
              </a:ext>
            </a:extLst>
          </p:cNvPr>
          <p:cNvSpPr>
            <a:spLocks xmlns:a="http://schemas.openxmlformats.org/drawingml/2006/main" noGrp="1"/>
          </p:cNvSpPr>
          <p:nvPr/>
        </p:nvSpPr>
        <p:spPr>
          <a:xfrm xmlns:a="http://schemas.openxmlformats.org/drawingml/2006/main">
            <a:off x="742950" y="5829300"/>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9636D"/>
                </a:solidFill>
                <a:latin typeface="Arial"/>
                <a:ea typeface="Arial"/>
                <a:cs typeface="Arial"/>
              </a:defRPr>
            </a:pPr>
            <a:r>
              <a:rPr sz="1650" b="0">
                <a:solidFill>
                  <a:srgbClr val="59636D"/>
                </a:solidFill>
                <a:latin typeface="Arial"/>
                <a:ea typeface="Arial"/>
                <a:cs typeface="Arial"/>
              </a:rPr>
              <a:t>Recognition, translation and generation are different tasks.</a:t>
            </a:r>
          </a:p>
        </p:txBody>
      </p:sp>
    </p:spTree>
    <p:extLst>
      <p:ext uri="{BB962C8B-B14F-4D97-AF65-F5344CB8AC3E}">
        <p14:creationId xmlns:p14="http://schemas.microsoft.com/office/powerpoint/2010/main" val="210878621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227B8B5-70CA-41DD-A4B9-2DBBE5F1CC73}"/>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1">
                <a:solidFill>
                  <a:srgbClr val="087A7C"/>
                </a:solidFill>
                <a:latin typeface="Arial"/>
                <a:ea typeface="Arial"/>
                <a:cs typeface="Arial"/>
              </a:defRPr>
            </a:pPr>
            <a:r>
              <a:rPr sz="1050" b="1">
                <a:solidFill>
                  <a:srgbClr val="087A7C"/>
                </a:solidFill>
                <a:latin typeface="Arial"/>
                <a:ea typeface="Arial"/>
                <a:cs typeface="Arial"/>
              </a:rPr>
              <a:t>QUESTIONS WE SHOULD KEEP VISIBLE</a:t>
            </a:r>
          </a:p>
        </p:txBody>
      </p:sp>
      <p:sp>
        <p:nvSpPr>
          <p:cNvPr id="2" name="">
            <a:extLst xmlns:a="http://schemas.openxmlformats.org/drawingml/2006/main">
              <a:ext uri="{FF2B5EF4-FFF2-40B4-BE49-F238E27FC236}">
                <a16:creationId xmlns:a16="http://schemas.microsoft.com/office/drawing/2014/main" id="{95020F2A-0CEC-4BBA-AE0E-85102B6F9B5E}"/>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925" b="0">
                <a:solidFill>
                  <a:srgbClr val="121416"/>
                </a:solidFill>
                <a:latin typeface="Arial"/>
                <a:ea typeface="Arial"/>
                <a:cs typeface="Arial"/>
              </a:defRPr>
            </a:pPr>
            <a:r>
              <a:rPr sz="2925" b="0">
                <a:solidFill>
                  <a:srgbClr val="121416"/>
                </a:solidFill>
                <a:latin typeface="Arial"/>
                <a:ea typeface="Arial"/>
                <a:cs typeface="Arial"/>
              </a:rPr>
              <a:t>The elephant in the room</a:t>
            </a:r>
          </a:p>
        </p:txBody>
      </p:sp>
      <p:sp>
        <p:nvSpPr>
          <p:cNvPr id="3" name="">
            <a:extLst xmlns:a="http://schemas.openxmlformats.org/drawingml/2006/main">
              <a:ext uri="{FF2B5EF4-FFF2-40B4-BE49-F238E27FC236}">
                <a16:creationId xmlns:a16="http://schemas.microsoft.com/office/drawing/2014/main" id="{79690E22-5D19-444A-A77D-746CE17DBE06}"/>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F3F72DA-4C48-4F89-A51B-958BA5159454}"/>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8B9FCDE9-44C1-40B0-BAE9-ECE828FD879F}"/>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50" b="0">
                <a:solidFill>
                  <a:srgbClr val="59636D"/>
                </a:solidFill>
                <a:latin typeface="Arial"/>
                <a:ea typeface="Arial"/>
                <a:cs typeface="Arial"/>
              </a:defRPr>
            </a:pPr>
            <a:r>
              <a:rPr sz="1050" b="0">
                <a:solidFill>
                  <a:srgbClr val="59636D"/>
                </a:solidFill>
                <a:latin typeface="Arial"/>
                <a:ea typeface="Arial"/>
                <a:cs typeface="Arial"/>
              </a:rPr>
              <a:t>07</a:t>
            </a:r>
          </a:p>
        </p:txBody>
      </p:sp>
      <p:sp>
        <p:nvSpPr>
          <p:cNvPr id="6" name="">
            <a:extLst xmlns:a="http://schemas.openxmlformats.org/drawingml/2006/main">
              <a:ext uri="{FF2B5EF4-FFF2-40B4-BE49-F238E27FC236}">
                <a16:creationId xmlns:a16="http://schemas.microsoft.com/office/drawing/2014/main" id="{58951361-CEE5-494E-AAD2-6BF5FBF060CA}"/>
              </a:ext>
            </a:extLst>
          </p:cNvPr>
          <p:cNvSpPr>
            <a:spLocks xmlns:a="http://schemas.openxmlformats.org/drawingml/2006/main" noGrp="1"/>
          </p:cNvSpPr>
          <p:nvPr/>
        </p:nvSpPr>
        <p:spPr>
          <a:xfrm xmlns:a="http://schemas.openxmlformats.org/drawingml/2006/main">
            <a:off x="742950" y="1809750"/>
            <a:ext cx="29337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087A7C"/>
                </a:solidFill>
                <a:latin typeface="Arial"/>
                <a:ea typeface="Arial"/>
                <a:cs typeface="Arial"/>
              </a:defRPr>
            </a:pPr>
            <a:r>
              <a:rPr sz="1950" b="1">
                <a:solidFill>
                  <a:srgbClr val="087A7C"/>
                </a:solidFill>
                <a:latin typeface="Arial"/>
                <a:ea typeface="Arial"/>
                <a:cs typeface="Arial"/>
              </a:rPr>
              <a:t>Power and water</a:t>
            </a:r>
          </a:p>
        </p:txBody>
      </p:sp>
      <p:sp>
        <p:nvSpPr>
          <p:cNvPr id="7" name="">
            <a:extLst xmlns:a="http://schemas.openxmlformats.org/drawingml/2006/main">
              <a:ext uri="{FF2B5EF4-FFF2-40B4-BE49-F238E27FC236}">
                <a16:creationId xmlns:a16="http://schemas.microsoft.com/office/drawing/2014/main" id="{1DB33A83-36FF-4A59-A661-5430825E6C8A}"/>
              </a:ext>
            </a:extLst>
          </p:cNvPr>
          <p:cNvSpPr>
            <a:spLocks xmlns:a="http://schemas.openxmlformats.org/drawingml/2006/main" noGrp="1"/>
          </p:cNvSpPr>
          <p:nvPr/>
        </p:nvSpPr>
        <p:spPr>
          <a:xfrm xmlns:a="http://schemas.openxmlformats.org/drawingml/2006/main">
            <a:off x="3952875" y="1809750"/>
            <a:ext cx="7400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21416"/>
                </a:solidFill>
                <a:latin typeface="Arial"/>
                <a:ea typeface="Arial"/>
                <a:cs typeface="Arial"/>
              </a:defRPr>
            </a:pPr>
            <a:r>
              <a:rPr sz="1875" b="0">
                <a:solidFill>
                  <a:srgbClr val="121416"/>
                </a:solidFill>
                <a:latin typeface="Arial"/>
                <a:ea typeface="Arial"/>
                <a:cs typeface="Arial"/>
              </a:rPr>
              <a:t>Data centers use electricity and cooling water, and release waste heat. Local emissions depend on the power source.</a:t>
            </a:r>
          </a:p>
        </p:txBody>
      </p:sp>
      <p:sp>
        <p:nvSpPr>
          <p:cNvPr id="8" name="">
            <a:extLst xmlns:a="http://schemas.openxmlformats.org/drawingml/2006/main">
              <a:ext uri="{FF2B5EF4-FFF2-40B4-BE49-F238E27FC236}">
                <a16:creationId xmlns:a16="http://schemas.microsoft.com/office/drawing/2014/main" id="{CEE2DBC6-4254-4E5E-9A9A-39CBB0186568}"/>
              </a:ext>
            </a:extLst>
          </p:cNvPr>
          <p:cNvSpPr>
            <a:spLocks xmlns:a="http://schemas.openxmlformats.org/drawingml/2006/main" noGrp="1"/>
          </p:cNvSpPr>
          <p:nvPr/>
        </p:nvSpPr>
        <p:spPr>
          <a:xfrm xmlns:a="http://schemas.openxmlformats.org/drawingml/2006/main">
            <a:off x="742950" y="2762250"/>
            <a:ext cx="29337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087A7C"/>
                </a:solidFill>
                <a:latin typeface="Arial"/>
                <a:ea typeface="Arial"/>
                <a:cs typeface="Arial"/>
              </a:defRPr>
            </a:pPr>
            <a:r>
              <a:rPr sz="1950" b="1">
                <a:solidFill>
                  <a:srgbClr val="087A7C"/>
                </a:solidFill>
                <a:latin typeface="Arial"/>
                <a:ea typeface="Arial"/>
                <a:cs typeface="Arial"/>
              </a:rPr>
              <a:t>Financial ties</a:t>
            </a:r>
          </a:p>
        </p:txBody>
      </p:sp>
      <p:sp>
        <p:nvSpPr>
          <p:cNvPr id="9" name="">
            <a:extLst xmlns:a="http://schemas.openxmlformats.org/drawingml/2006/main">
              <a:ext uri="{FF2B5EF4-FFF2-40B4-BE49-F238E27FC236}">
                <a16:creationId xmlns:a16="http://schemas.microsoft.com/office/drawing/2014/main" id="{89EEBF81-EE66-49AD-94F6-82D647BFFDED}"/>
              </a:ext>
            </a:extLst>
          </p:cNvPr>
          <p:cNvSpPr>
            <a:spLocks xmlns:a="http://schemas.openxmlformats.org/drawingml/2006/main" noGrp="1"/>
          </p:cNvSpPr>
          <p:nvPr/>
        </p:nvSpPr>
        <p:spPr>
          <a:xfrm xmlns:a="http://schemas.openxmlformats.org/drawingml/2006/main">
            <a:off x="3952875" y="2762250"/>
            <a:ext cx="7400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21416"/>
                </a:solidFill>
                <a:latin typeface="Arial"/>
                <a:ea typeface="Arial"/>
                <a:cs typeface="Arial"/>
              </a:defRPr>
            </a:pPr>
            <a:r>
              <a:rPr sz="1875" b="0">
                <a:solidFill>
                  <a:srgbClr val="121416"/>
                </a:solidFill>
                <a:latin typeface="Arial"/>
                <a:ea typeface="Arial"/>
                <a:cs typeface="Arial"/>
              </a:rPr>
              <a:t>Chip and cloud suppliers may also invest in AI customers. Commitments are different from realized returns.</a:t>
            </a:r>
          </a:p>
        </p:txBody>
      </p:sp>
      <p:sp>
        <p:nvSpPr>
          <p:cNvPr id="10" name="">
            <a:extLst xmlns:a="http://schemas.openxmlformats.org/drawingml/2006/main">
              <a:ext uri="{FF2B5EF4-FFF2-40B4-BE49-F238E27FC236}">
                <a16:creationId xmlns:a16="http://schemas.microsoft.com/office/drawing/2014/main" id="{0CBC0A5B-4648-4649-9B4D-85D2952D3F62}"/>
              </a:ext>
            </a:extLst>
          </p:cNvPr>
          <p:cNvSpPr>
            <a:spLocks xmlns:a="http://schemas.openxmlformats.org/drawingml/2006/main" noGrp="1"/>
          </p:cNvSpPr>
          <p:nvPr/>
        </p:nvSpPr>
        <p:spPr>
          <a:xfrm xmlns:a="http://schemas.openxmlformats.org/drawingml/2006/main">
            <a:off x="742950" y="3714750"/>
            <a:ext cx="29337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087A7C"/>
                </a:solidFill>
                <a:latin typeface="Arial"/>
                <a:ea typeface="Arial"/>
                <a:cs typeface="Arial"/>
              </a:defRPr>
            </a:pPr>
            <a:r>
              <a:rPr sz="1950" b="1">
                <a:solidFill>
                  <a:srgbClr val="087A7C"/>
                </a:solidFill>
                <a:latin typeface="Arial"/>
                <a:ea typeface="Arial"/>
                <a:cs typeface="Arial"/>
              </a:rPr>
              <a:t>Security</a:t>
            </a:r>
          </a:p>
        </p:txBody>
      </p:sp>
      <p:sp>
        <p:nvSpPr>
          <p:cNvPr id="11" name="">
            <a:extLst xmlns:a="http://schemas.openxmlformats.org/drawingml/2006/main">
              <a:ext uri="{FF2B5EF4-FFF2-40B4-BE49-F238E27FC236}">
                <a16:creationId xmlns:a16="http://schemas.microsoft.com/office/drawing/2014/main" id="{CDE3910B-7406-4E5E-B7D6-D92E774FBB32}"/>
              </a:ext>
            </a:extLst>
          </p:cNvPr>
          <p:cNvSpPr>
            <a:spLocks xmlns:a="http://schemas.openxmlformats.org/drawingml/2006/main" noGrp="1"/>
          </p:cNvSpPr>
          <p:nvPr/>
        </p:nvSpPr>
        <p:spPr>
          <a:xfrm xmlns:a="http://schemas.openxmlformats.org/drawingml/2006/main">
            <a:off x="3952875" y="3714750"/>
            <a:ext cx="7400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21416"/>
                </a:solidFill>
                <a:latin typeface="Arial"/>
                <a:ea typeface="Arial"/>
                <a:cs typeface="Arial"/>
              </a:defRPr>
            </a:pPr>
            <a:r>
              <a:rPr sz="1875" b="0">
                <a:solidFill>
                  <a:srgbClr val="121416"/>
                </a:solidFill>
                <a:latin typeface="Arial"/>
                <a:ea typeface="Arial"/>
                <a:cs typeface="Arial"/>
              </a:rPr>
              <a:t>Malicious content can redirect connected AI agents through the tools they are allowed to use.</a:t>
            </a:r>
          </a:p>
        </p:txBody>
      </p:sp>
      <p:sp>
        <p:nvSpPr>
          <p:cNvPr id="12" name="">
            <a:extLst xmlns:a="http://schemas.openxmlformats.org/drawingml/2006/main">
              <a:ext uri="{FF2B5EF4-FFF2-40B4-BE49-F238E27FC236}">
                <a16:creationId xmlns:a16="http://schemas.microsoft.com/office/drawing/2014/main" id="{2207F556-278A-463D-8B92-EBF62049DC1B}"/>
              </a:ext>
            </a:extLst>
          </p:cNvPr>
          <p:cNvSpPr>
            <a:spLocks xmlns:a="http://schemas.openxmlformats.org/drawingml/2006/main" noGrp="1"/>
          </p:cNvSpPr>
          <p:nvPr/>
        </p:nvSpPr>
        <p:spPr>
          <a:xfrm xmlns:a="http://schemas.openxmlformats.org/drawingml/2006/main">
            <a:off x="742950" y="4667250"/>
            <a:ext cx="29337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087A7C"/>
                </a:solidFill>
                <a:latin typeface="Arial"/>
                <a:ea typeface="Arial"/>
                <a:cs typeface="Arial"/>
              </a:defRPr>
            </a:pPr>
            <a:r>
              <a:rPr sz="1950" b="1">
                <a:solidFill>
                  <a:srgbClr val="087A7C"/>
                </a:solidFill>
                <a:latin typeface="Arial"/>
                <a:ea typeface="Arial"/>
                <a:cs typeface="Arial"/>
              </a:rPr>
              <a:t>AGI claims</a:t>
            </a:r>
          </a:p>
        </p:txBody>
      </p:sp>
      <p:sp>
        <p:nvSpPr>
          <p:cNvPr id="13" name="">
            <a:extLst xmlns:a="http://schemas.openxmlformats.org/drawingml/2006/main">
              <a:ext uri="{FF2B5EF4-FFF2-40B4-BE49-F238E27FC236}">
                <a16:creationId xmlns:a16="http://schemas.microsoft.com/office/drawing/2014/main" id="{DF52006F-3018-4E22-B820-10A3F8156405}"/>
              </a:ext>
            </a:extLst>
          </p:cNvPr>
          <p:cNvSpPr>
            <a:spLocks xmlns:a="http://schemas.openxmlformats.org/drawingml/2006/main" noGrp="1"/>
          </p:cNvSpPr>
          <p:nvPr/>
        </p:nvSpPr>
        <p:spPr>
          <a:xfrm xmlns:a="http://schemas.openxmlformats.org/drawingml/2006/main">
            <a:off x="3952875" y="4667250"/>
            <a:ext cx="7400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21416"/>
                </a:solidFill>
                <a:latin typeface="Arial"/>
                <a:ea typeface="Arial"/>
                <a:cs typeface="Arial"/>
              </a:defRPr>
            </a:pPr>
            <a:r>
              <a:rPr sz="1875" b="0">
                <a:solidFill>
                  <a:srgbClr val="121416"/>
                </a:solidFill>
                <a:latin typeface="Arial"/>
                <a:ea typeface="Arial"/>
                <a:cs typeface="Arial"/>
              </a:rPr>
              <a:t>There is no agreed definition of AGI. Predictions do not establish what today’s tools can do.</a:t>
            </a:r>
          </a:p>
        </p:txBody>
      </p:sp>
      <p:sp>
        <p:nvSpPr>
          <p:cNvPr id="14" name="">
            <a:extLst xmlns:a="http://schemas.openxmlformats.org/drawingml/2006/main">
              <a:ext uri="{FF2B5EF4-FFF2-40B4-BE49-F238E27FC236}">
                <a16:creationId xmlns:a16="http://schemas.microsoft.com/office/drawing/2014/main" id="{848EDF48-C0A4-46DF-872B-D918BFF29B9A}"/>
              </a:ext>
            </a:extLst>
          </p:cNvPr>
          <p:cNvSpPr>
            <a:spLocks xmlns:a="http://schemas.openxmlformats.org/drawingml/2006/main" noGrp="1"/>
          </p:cNvSpPr>
          <p:nvPr/>
        </p:nvSpPr>
        <p:spPr>
          <a:xfrm xmlns:a="http://schemas.openxmlformats.org/drawingml/2006/main">
            <a:off x="742950" y="57816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121416"/>
                </a:solidFill>
                <a:latin typeface="Arial"/>
                <a:ea typeface="Arial"/>
                <a:cs typeface="Arial"/>
              </a:defRPr>
            </a:pPr>
            <a:r>
              <a:rPr sz="2025" b="0">
                <a:solidFill>
                  <a:srgbClr val="121416"/>
                </a:solidFill>
                <a:latin typeface="Arial"/>
                <a:ea typeface="Arial"/>
                <a:cs typeface="Arial"/>
              </a:rPr>
              <a:t>Useful tools can still carry real costs and limits.</a:t>
            </a:r>
          </a:p>
        </p:txBody>
      </p:sp>
    </p:spTree>
    <p:extLst>
      <p:ext uri="{BB962C8B-B14F-4D97-AF65-F5344CB8AC3E}">
        <p14:creationId xmlns:p14="http://schemas.microsoft.com/office/powerpoint/2010/main" val="6490291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DF7B44D7-05F4-4B9C-AB50-06ECF4F20AC9}"/>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AUDIENCE CHOICE • A OR B</a:t>
            </a:r>
          </a:p>
        </p:txBody>
      </p:sp>
      <p:sp>
        <p:nvSpPr>
          <p:cNvPr id="2" name="Rectangle 1">
            <a:extLst xmlns:a="http://schemas.openxmlformats.org/drawingml/2006/main">
              <a:ext uri="{FF2B5EF4-FFF2-40B4-BE49-F238E27FC236}">
                <a16:creationId xmlns:a16="http://schemas.microsoft.com/office/drawing/2014/main" id="{6474EA08-6A12-4E0A-842F-6074929F522B}"/>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Which prompt gives useful direction?</a:t>
            </a:r>
          </a:p>
        </p:txBody>
      </p:sp>
      <p:sp>
        <p:nvSpPr>
          <p:cNvPr id="3" name="Rectangle 2">
            <a:extLst xmlns:a="http://schemas.openxmlformats.org/drawingml/2006/main">
              <a:ext uri="{FF2B5EF4-FFF2-40B4-BE49-F238E27FC236}">
                <a16:creationId xmlns:a16="http://schemas.microsoft.com/office/drawing/2014/main" id="{12CB8A28-4110-4DE3-B84C-C13657CCB8D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5A00460A-6E99-49B9-B933-C13C22DD1AE7}"/>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193CB28B-7D1C-4CC1-9B07-81D2320E3960}"/>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08</a:t>
            </a:r>
          </a:p>
        </p:txBody>
      </p:sp>
      <p:sp>
        <p:nvSpPr>
          <p:cNvPr id="6" name="Rectangle 5">
            <a:extLst xmlns:a="http://schemas.openxmlformats.org/drawingml/2006/main">
              <a:ext uri="{FF2B5EF4-FFF2-40B4-BE49-F238E27FC236}">
                <a16:creationId xmlns:a16="http://schemas.microsoft.com/office/drawing/2014/main" id="{1908525F-02F8-4263-8C18-12A182BEE7A2}"/>
              </a:ext>
            </a:extLst>
          </p:cNvPr>
          <p:cNvSpPr>
            <a:spLocks xmlns:a="http://schemas.openxmlformats.org/drawingml/2006/main" noGrp="1"/>
          </p:cNvSpPr>
          <p:nvPr/>
        </p:nvSpPr>
        <p:spPr>
          <a:xfrm xmlns:a="http://schemas.openxmlformats.org/drawingml/2006/main">
            <a:off x="685800" y="1885950"/>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200" b="1">
                <a:solidFill>
                  <a:srgbClr val="087A7C"/>
                </a:solidFill>
                <a:latin typeface="Arial"/>
                <a:ea typeface="Arial"/>
                <a:cs typeface="Arial"/>
              </a:defRPr>
            </a:pPr>
            <a:r>
              <a:rPr sz="1200" b="1">
                <a:solidFill>
                  <a:srgbClr val="087A7C"/>
                </a:solidFill>
                <a:latin typeface="Arial"/>
                <a:ea typeface="Arial"/>
                <a:cs typeface="Arial"/>
              </a:rPr>
              <a:t>A</a:t>
            </a:r>
          </a:p>
        </p:txBody>
      </p:sp>
      <p:sp>
        <p:nvSpPr>
          <p:cNvPr id="7" name="Rectangle 6">
            <a:extLst xmlns:a="http://schemas.openxmlformats.org/drawingml/2006/main">
              <a:ext uri="{FF2B5EF4-FFF2-40B4-BE49-F238E27FC236}">
                <a16:creationId xmlns:a16="http://schemas.microsoft.com/office/drawing/2014/main" id="{923CCD50-929B-47CF-B046-53235891CE76}"/>
              </a:ext>
            </a:extLst>
          </p:cNvPr>
          <p:cNvSpPr>
            <a:spLocks xmlns:a="http://schemas.openxmlformats.org/drawingml/2006/main" noGrp="1"/>
          </p:cNvSpPr>
          <p:nvPr/>
        </p:nvSpPr>
        <p:spPr>
          <a:xfrm xmlns:a="http://schemas.openxmlformats.org/drawingml/2006/main">
            <a:off x="685800" y="2409825"/>
            <a:ext cx="5000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“Tell me about Rob Koch.”</a:t>
            </a:r>
          </a:p>
        </p:txBody>
      </p:sp>
      <p:sp>
        <p:nvSpPr>
          <p:cNvPr id="8" name="Rectangle 7">
            <a:extLst xmlns:a="http://schemas.openxmlformats.org/drawingml/2006/main">
              <a:ext uri="{FF2B5EF4-FFF2-40B4-BE49-F238E27FC236}">
                <a16:creationId xmlns:a16="http://schemas.microsoft.com/office/drawing/2014/main" id="{6441525D-8A3D-4436-9959-BF38B0100E98}"/>
              </a:ext>
            </a:extLst>
          </p:cNvPr>
          <p:cNvSpPr>
            <a:spLocks xmlns:a="http://schemas.openxmlformats.org/drawingml/2006/main" noGrp="1"/>
          </p:cNvSpPr>
          <p:nvPr/>
        </p:nvSpPr>
        <p:spPr>
          <a:xfrm xmlns:a="http://schemas.openxmlformats.org/drawingml/2006/main">
            <a:off x="6429375" y="1885950"/>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200" b="1">
                <a:solidFill>
                  <a:srgbClr val="087A7C"/>
                </a:solidFill>
                <a:latin typeface="Arial"/>
                <a:ea typeface="Arial"/>
                <a:cs typeface="Arial"/>
              </a:defRPr>
            </a:pPr>
            <a:r>
              <a:rPr sz="1200" b="1">
                <a:solidFill>
                  <a:srgbClr val="087A7C"/>
                </a:solidFill>
                <a:latin typeface="Arial"/>
                <a:ea typeface="Arial"/>
                <a:cs typeface="Arial"/>
              </a:rPr>
              <a:t>B</a:t>
            </a:r>
          </a:p>
        </p:txBody>
      </p:sp>
      <p:sp>
        <p:nvSpPr>
          <p:cNvPr id="9" name="Rectangle 8">
            <a:extLst xmlns:a="http://schemas.openxmlformats.org/drawingml/2006/main">
              <a:ext uri="{FF2B5EF4-FFF2-40B4-BE49-F238E27FC236}">
                <a16:creationId xmlns:a16="http://schemas.microsoft.com/office/drawing/2014/main" id="{037F187E-AD16-4539-B066-7F252FFA2892}"/>
              </a:ext>
            </a:extLst>
          </p:cNvPr>
          <p:cNvSpPr>
            <a:spLocks xmlns:a="http://schemas.openxmlformats.org/drawingml/2006/main" noGrp="1"/>
          </p:cNvSpPr>
          <p:nvPr/>
        </p:nvSpPr>
        <p:spPr>
          <a:xfrm xmlns:a="http://schemas.openxmlformats.org/drawingml/2006/main">
            <a:off x="6429375" y="2409825"/>
            <a:ext cx="5000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“I am preparing to interpret a data architecture meeting with Rob Koch. Find relevant public sources, explain terms, and link each fact.”</a:t>
            </a:r>
          </a:p>
        </p:txBody>
      </p:sp>
      <p:sp>
        <p:nvSpPr>
          <p:cNvPr id="10" name="Rectangle 9">
            <a:extLst xmlns:a="http://schemas.openxmlformats.org/drawingml/2006/main">
              <a:ext uri="{FF2B5EF4-FFF2-40B4-BE49-F238E27FC236}">
                <a16:creationId xmlns:a16="http://schemas.microsoft.com/office/drawing/2014/main" id="{8DFB7226-229E-4F0D-93F4-FA03FD2E8067}"/>
              </a:ext>
            </a:extLst>
          </p:cNvPr>
          <p:cNvSpPr>
            <a:spLocks xmlns:a="http://schemas.openxmlformats.org/drawingml/2006/main" noGrp="1"/>
          </p:cNvSpPr>
          <p:nvPr/>
        </p:nvSpPr>
        <p:spPr>
          <a:xfrm xmlns:a="http://schemas.openxmlformats.org/drawingml/2006/main">
            <a:off x="685800" y="561975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087A7C"/>
                </a:solidFill>
                <a:latin typeface="Arial"/>
                <a:ea typeface="Arial"/>
                <a:cs typeface="Arial"/>
              </a:defRPr>
            </a:pPr>
            <a:r>
              <a:rPr sz="1950" b="0">
                <a:solidFill>
                  <a:srgbClr val="087A7C"/>
                </a:solidFill>
                <a:latin typeface="Arial"/>
                <a:ea typeface="Arial"/>
                <a:cs typeface="Arial"/>
              </a:rPr>
              <a:t>Take five seconds. Which answer would help you prepare?</a:t>
            </a:r>
          </a:p>
        </p:txBody>
      </p:sp>
    </p:spTree>
    <p:extLst>
      <p:ext uri="{BB962C8B-B14F-4D97-AF65-F5344CB8AC3E}">
        <p14:creationId xmlns:p14="http://schemas.microsoft.com/office/powerpoint/2010/main" val="70172678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59A93AB5-B1F9-4573-9A6B-5AE36CDCABD3}"/>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LIVE DEMO • PROMPT AND REVISION</a:t>
            </a:r>
          </a:p>
        </p:txBody>
      </p:sp>
      <p:sp>
        <p:nvSpPr>
          <p:cNvPr id="2" name="Rectangle 1">
            <a:extLst xmlns:a="http://schemas.openxmlformats.org/drawingml/2006/main">
              <a:ext uri="{FF2B5EF4-FFF2-40B4-BE49-F238E27FC236}">
                <a16:creationId xmlns:a16="http://schemas.microsoft.com/office/drawing/2014/main" id="{78F99D6B-2F40-4792-9C6A-E2F9B15342EF}"/>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The follow-up improves the draft</a:t>
            </a:r>
          </a:p>
        </p:txBody>
      </p:sp>
      <p:sp>
        <p:nvSpPr>
          <p:cNvPr id="3" name="Rectangle 2">
            <a:extLst xmlns:a="http://schemas.openxmlformats.org/drawingml/2006/main">
              <a:ext uri="{FF2B5EF4-FFF2-40B4-BE49-F238E27FC236}">
                <a16:creationId xmlns:a16="http://schemas.microsoft.com/office/drawing/2014/main" id="{7A5C6D10-12CC-4921-A095-74BE00405A80}"/>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B263B868-C033-4443-9CB9-C017E47B126C}"/>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A86A8064-F26D-4091-938F-FE71246F718C}"/>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09</a:t>
            </a:r>
          </a:p>
        </p:txBody>
      </p:sp>
      <p:sp>
        <p:nvSpPr>
          <p:cNvPr id="6" name="Rectangle 5">
            <a:extLst xmlns:a="http://schemas.openxmlformats.org/drawingml/2006/main">
              <a:ext uri="{FF2B5EF4-FFF2-40B4-BE49-F238E27FC236}">
                <a16:creationId xmlns:a16="http://schemas.microsoft.com/office/drawing/2014/main" id="{74D889D8-C6AB-4A8A-9D2E-AC956BE81858}"/>
              </a:ext>
            </a:extLst>
          </p:cNvPr>
          <p:cNvSpPr>
            <a:spLocks xmlns:a="http://schemas.openxmlformats.org/drawingml/2006/main" noGrp="1"/>
          </p:cNvSpPr>
          <p:nvPr/>
        </p:nvSpPr>
        <p:spPr>
          <a:xfrm xmlns:a="http://schemas.openxmlformats.org/drawingml/2006/main">
            <a:off x="685800" y="1885950"/>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200" b="1">
                <a:solidFill>
                  <a:srgbClr val="087A7C"/>
                </a:solidFill>
                <a:latin typeface="Arial"/>
                <a:ea typeface="Arial"/>
                <a:cs typeface="Arial"/>
              </a:defRPr>
            </a:pPr>
            <a:r>
              <a:rPr sz="1200" b="1">
                <a:solidFill>
                  <a:srgbClr val="087A7C"/>
                </a:solidFill>
                <a:latin typeface="Arial"/>
                <a:ea typeface="Arial"/>
                <a:cs typeface="Arial"/>
              </a:rPr>
              <a:t>FIRST ANSWER MAY CONTAIN</a:t>
            </a:r>
          </a:p>
        </p:txBody>
      </p:sp>
      <p:sp>
        <p:nvSpPr>
          <p:cNvPr id="7" name="Rectangle 6">
            <a:extLst xmlns:a="http://schemas.openxmlformats.org/drawingml/2006/main">
              <a:ext uri="{FF2B5EF4-FFF2-40B4-BE49-F238E27FC236}">
                <a16:creationId xmlns:a16="http://schemas.microsoft.com/office/drawing/2014/main" id="{F79E8F44-143C-4E26-816C-DC5E1492577B}"/>
              </a:ext>
            </a:extLst>
          </p:cNvPr>
          <p:cNvSpPr>
            <a:spLocks xmlns:a="http://schemas.openxmlformats.org/drawingml/2006/main" noGrp="1"/>
          </p:cNvSpPr>
          <p:nvPr/>
        </p:nvSpPr>
        <p:spPr>
          <a:xfrm xmlns:a="http://schemas.openxmlformats.org/drawingml/2006/main">
            <a:off x="685800" y="2409825"/>
            <a:ext cx="5000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A long biography</a:t>
            </a:r>
          </a:p>
          <a:p xmlns:a="http://schemas.openxmlformats.org/drawingml/2006/main">
            <a:endParaRPr sz="1950" b="0">
              <a:solidFill>
                <a:srgbClr val="121416"/>
              </a:solidFill>
              <a:latin typeface="Arial"/>
              <a:ea typeface="Arial"/>
              <a:cs typeface="Arial"/>
            </a:endParaRP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Interesting but irrelevant details</a:t>
            </a:r>
          </a:p>
          <a:p xmlns:a="http://schemas.openxmlformats.org/drawingml/2006/main">
            <a:endParaRPr sz="1950" b="0">
              <a:solidFill>
                <a:srgbClr val="121416"/>
              </a:solidFill>
              <a:latin typeface="Arial"/>
              <a:ea typeface="Arial"/>
              <a:cs typeface="Arial"/>
            </a:endParaRP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Terms with no explanation</a:t>
            </a:r>
          </a:p>
        </p:txBody>
      </p:sp>
      <p:sp>
        <p:nvSpPr>
          <p:cNvPr id="8" name="Rectangle 7">
            <a:extLst xmlns:a="http://schemas.openxmlformats.org/drawingml/2006/main">
              <a:ext uri="{FF2B5EF4-FFF2-40B4-BE49-F238E27FC236}">
                <a16:creationId xmlns:a16="http://schemas.microsoft.com/office/drawing/2014/main" id="{F8162A90-B520-4AB9-A2B5-ADAB46BA525E}"/>
              </a:ext>
            </a:extLst>
          </p:cNvPr>
          <p:cNvSpPr>
            <a:spLocks xmlns:a="http://schemas.openxmlformats.org/drawingml/2006/main" noGrp="1"/>
          </p:cNvSpPr>
          <p:nvPr/>
        </p:nvSpPr>
        <p:spPr>
          <a:xfrm xmlns:a="http://schemas.openxmlformats.org/drawingml/2006/main">
            <a:off x="6429375" y="1885950"/>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200" b="1">
                <a:solidFill>
                  <a:srgbClr val="087A7C"/>
                </a:solidFill>
                <a:latin typeface="Arial"/>
                <a:ea typeface="Arial"/>
                <a:cs typeface="Arial"/>
              </a:defRPr>
            </a:pPr>
            <a:r>
              <a:rPr sz="1200" b="1">
                <a:solidFill>
                  <a:srgbClr val="087A7C"/>
                </a:solidFill>
                <a:latin typeface="Arial"/>
                <a:ea typeface="Arial"/>
                <a:cs typeface="Arial"/>
              </a:rPr>
              <a:t>FOLLOW-UP TO PASTE</a:t>
            </a:r>
          </a:p>
        </p:txBody>
      </p:sp>
      <p:sp>
        <p:nvSpPr>
          <p:cNvPr id="9" name="Rectangle 8">
            <a:extLst xmlns:a="http://schemas.openxmlformats.org/drawingml/2006/main">
              <a:ext uri="{FF2B5EF4-FFF2-40B4-BE49-F238E27FC236}">
                <a16:creationId xmlns:a16="http://schemas.microsoft.com/office/drawing/2014/main" id="{4676392D-D11D-48D5-B98D-030F1C81BBBB}"/>
              </a:ext>
            </a:extLst>
          </p:cNvPr>
          <p:cNvSpPr>
            <a:spLocks xmlns:a="http://schemas.openxmlformats.org/drawingml/2006/main" noGrp="1"/>
          </p:cNvSpPr>
          <p:nvPr/>
        </p:nvSpPr>
        <p:spPr>
          <a:xfrm xmlns:a="http://schemas.openxmlformats.org/drawingml/2006/main">
            <a:off x="6429375" y="2409825"/>
            <a:ext cx="5000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“Keep only information relevant to this meeting. Explain unfamiliar terms. Cite factual claims. List what you could not verify.”</a:t>
            </a:r>
          </a:p>
        </p:txBody>
      </p:sp>
    </p:spTree>
    <p:extLst>
      <p:ext uri="{BB962C8B-B14F-4D97-AF65-F5344CB8AC3E}">
        <p14:creationId xmlns:p14="http://schemas.microsoft.com/office/powerpoint/2010/main" val="63869586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Rectangle 15">
            <a:extLst xmlns:a="http://schemas.openxmlformats.org/drawingml/2006/main">
              <a:ext uri="{FF2B5EF4-FFF2-40B4-BE49-F238E27FC236}">
                <a16:creationId xmlns:a16="http://schemas.microsoft.com/office/drawing/2014/main" id="{1C99DA9E-34F6-413E-952C-283067295417}"/>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1</a:t>
            </a:r>
          </a:p>
        </p:txBody>
      </p:sp>
      <p:sp>
        <p:nvSpPr>
          <p:cNvPr id="2" name="Rectangle 1">
            <a:extLst xmlns:a="http://schemas.openxmlformats.org/drawingml/2006/main">
              <a:ext uri="{FF2B5EF4-FFF2-40B4-BE49-F238E27FC236}">
                <a16:creationId xmlns:a16="http://schemas.microsoft.com/office/drawing/2014/main" id="{41150165-0274-4145-B813-770F04DEED2E}"/>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Maya's launch-date decision</a:t>
            </a:r>
          </a:p>
        </p:txBody>
      </p:sp>
      <p:sp>
        <p:nvSpPr>
          <p:cNvPr id="3" name="Rectangle 2">
            <a:extLst xmlns:a="http://schemas.openxmlformats.org/drawingml/2006/main">
              <a:ext uri="{FF2B5EF4-FFF2-40B4-BE49-F238E27FC236}">
                <a16:creationId xmlns:a16="http://schemas.microsoft.com/office/drawing/2014/main" id="{3141F25C-BF9F-4D15-8684-4241957B0A45}"/>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2A73ED7E-B7EF-4CEF-A151-149C45483D5D}"/>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AEFC0B82-B268-47F6-A94B-AA0490814F84}"/>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10</a:t>
            </a:r>
          </a:p>
        </p:txBody>
      </p:sp>
      <p:sp>
        <p:nvSpPr>
          <p:cNvPr id="6" name="Rectangle 5">
            <a:extLst xmlns:a="http://schemas.openxmlformats.org/drawingml/2006/main">
              <a:ext uri="{FF2B5EF4-FFF2-40B4-BE49-F238E27FC236}">
                <a16:creationId xmlns:a16="http://schemas.microsoft.com/office/drawing/2014/main" id="{91DC1AE6-83CF-4D93-A3D9-9CAB1C07A039}"/>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0D9FE540-7017-41DE-AEBC-027F14D5419D}"/>
              </a:ext>
            </a:extLst>
          </p:cNvPr>
          <p:cNvSpPr>
            <a:spLocks xmlns:a="http://schemas.openxmlformats.org/drawingml/2006/main" noGrp="1"/>
          </p:cNvSpPr>
          <p:nvPr/>
        </p:nvSpPr>
        <p:spPr>
          <a:xfrm xmlns:a="http://schemas.openxmlformats.org/drawingml/2006/main">
            <a:off x="914400" y="22669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MEETING</a:t>
            </a:r>
          </a:p>
        </p:txBody>
      </p:sp>
      <p:sp>
        <p:nvSpPr>
          <p:cNvPr id="8" name="Rectangle 7">
            <a:extLst xmlns:a="http://schemas.openxmlformats.org/drawingml/2006/main">
              <a:ext uri="{FF2B5EF4-FFF2-40B4-BE49-F238E27FC236}">
                <a16:creationId xmlns:a16="http://schemas.microsoft.com/office/drawing/2014/main" id="{2F6030CA-0A56-43DC-BD15-4E43B8F59A25}"/>
              </a:ext>
            </a:extLst>
          </p:cNvPr>
          <p:cNvSpPr>
            <a:spLocks xmlns:a="http://schemas.openxmlformats.org/drawingml/2006/main" noGrp="1"/>
          </p:cNvSpPr>
          <p:nvPr/>
        </p:nvSpPr>
        <p:spPr>
          <a:xfrm xmlns:a="http://schemas.openxmlformats.org/drawingml/2006/main">
            <a:off x="914400" y="2762250"/>
            <a:ext cx="4095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843"/>
          </a:bodyPr>
          <a:lstStyle xmlns:a="http://schemas.openxmlformats.org/drawingml/2006/main"/>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Monday, 9:00 a.m.</a:t>
            </a:r>
          </a:p>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30-minute project review</a:t>
            </a:r>
          </a:p>
        </p:txBody>
      </p:sp>
      <p:sp>
        <p:nvSpPr>
          <p:cNvPr id="9" name="Rectangle 8">
            <a:extLst xmlns:a="http://schemas.openxmlformats.org/drawingml/2006/main">
              <a:ext uri="{FF2B5EF4-FFF2-40B4-BE49-F238E27FC236}">
                <a16:creationId xmlns:a16="http://schemas.microsoft.com/office/drawing/2014/main" id="{B0993917-5FD2-4227-BAE6-CCF439A58516}"/>
              </a:ext>
            </a:extLst>
          </p:cNvPr>
          <p:cNvSpPr>
            <a:spLocks xmlns:a="http://schemas.openxmlformats.org/drawingml/2006/main" noGrp="1"/>
          </p:cNvSpPr>
          <p:nvPr/>
        </p:nvSpPr>
        <p:spPr>
          <a:xfrm xmlns:a="http://schemas.openxmlformats.org/drawingml/2006/main">
            <a:off x="914400" y="38290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PEOPLE</a:t>
            </a:r>
          </a:p>
        </p:txBody>
      </p:sp>
      <p:sp>
        <p:nvSpPr>
          <p:cNvPr id="10" name="Rectangle 9">
            <a:extLst xmlns:a="http://schemas.openxmlformats.org/drawingml/2006/main">
              <a:ext uri="{FF2B5EF4-FFF2-40B4-BE49-F238E27FC236}">
                <a16:creationId xmlns:a16="http://schemas.microsoft.com/office/drawing/2014/main" id="{79CC87E3-4D87-49D7-88D2-1A23961054C9}"/>
              </a:ext>
            </a:extLst>
          </p:cNvPr>
          <p:cNvSpPr>
            <a:spLocks xmlns:a="http://schemas.openxmlformats.org/drawingml/2006/main" noGrp="1"/>
          </p:cNvSpPr>
          <p:nvPr/>
        </p:nvSpPr>
        <p:spPr>
          <a:xfrm xmlns:a="http://schemas.openxmlformats.org/drawingml/2006/main">
            <a:off x="914400" y="4238625"/>
            <a:ext cx="4095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77547"/>
          </a:bodyPr>
          <a:lstStyle xmlns:a="http://schemas.openxmlformats.org/drawingml/2006/main"/>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Maya Chen, Deaf product lead</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Engineering lead</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Marketing lead</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ASL-English interpreters</a:t>
            </a:r>
          </a:p>
        </p:txBody>
      </p:sp>
      <p:sp>
        <p:nvSpPr>
          <p:cNvPr id="11" name="Rectangle 10">
            <a:extLst xmlns:a="http://schemas.openxmlformats.org/drawingml/2006/main">
              <a:ext uri="{FF2B5EF4-FFF2-40B4-BE49-F238E27FC236}">
                <a16:creationId xmlns:a16="http://schemas.microsoft.com/office/drawing/2014/main" id="{D2D56381-862B-45A6-928D-79F3C0F0F065}"/>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C20894D7-8869-4079-9256-8D091F6C6742}"/>
              </a:ext>
            </a:extLst>
          </p:cNvPr>
          <p:cNvSpPr>
            <a:spLocks xmlns:a="http://schemas.openxmlformats.org/drawingml/2006/main" noGrp="1"/>
          </p:cNvSpPr>
          <p:nvPr/>
        </p:nvSpPr>
        <p:spPr>
          <a:xfrm xmlns:a="http://schemas.openxmlformats.org/drawingml/2006/main">
            <a:off x="6400800" y="22669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DECISION</a:t>
            </a:r>
          </a:p>
        </p:txBody>
      </p:sp>
      <p:sp>
        <p:nvSpPr>
          <p:cNvPr id="13" name="Rectangle 12">
            <a:extLst xmlns:a="http://schemas.openxmlformats.org/drawingml/2006/main">
              <a:ext uri="{FF2B5EF4-FFF2-40B4-BE49-F238E27FC236}">
                <a16:creationId xmlns:a16="http://schemas.microsoft.com/office/drawing/2014/main" id="{D06B0956-C4BE-4CFE-B48F-763DCC84BEE5}"/>
              </a:ext>
            </a:extLst>
          </p:cNvPr>
          <p:cNvSpPr>
            <a:spLocks xmlns:a="http://schemas.openxmlformats.org/drawingml/2006/main" noGrp="1"/>
          </p:cNvSpPr>
          <p:nvPr/>
        </p:nvSpPr>
        <p:spPr>
          <a:xfrm xmlns:a="http://schemas.openxmlformats.org/drawingml/2006/main">
            <a:off x="6400800" y="2762250"/>
            <a:ext cx="4762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4000"/>
              </a:lnSpc>
              <a:buNone/>
              <a:defRPr sz="2400" b="1" i="0">
                <a:solidFill>
                  <a:srgbClr val="121416"/>
                </a:solidFill>
                <a:latin typeface="Arial"/>
                <a:ea typeface="Arial"/>
                <a:cs typeface="Arial"/>
              </a:defRPr>
            </a:pPr>
            <a:r>
              <a:rPr sz="2400" b="1" i="0">
                <a:solidFill>
                  <a:srgbClr val="121416"/>
                </a:solidFill>
                <a:latin typeface="Arial"/>
                <a:ea typeface="Arial"/>
                <a:cs typeface="Arial"/>
              </a:rPr>
              <a:t>Ship October 15 or move the launch to November 1</a:t>
            </a:r>
          </a:p>
        </p:txBody>
      </p:sp>
      <p:sp>
        <p:nvSpPr>
          <p:cNvPr id="14" name="Rectangle 13">
            <a:extLst xmlns:a="http://schemas.openxmlformats.org/drawingml/2006/main">
              <a:ext uri="{FF2B5EF4-FFF2-40B4-BE49-F238E27FC236}">
                <a16:creationId xmlns:a16="http://schemas.microsoft.com/office/drawing/2014/main" id="{60ECBC7D-8BAC-41BC-9BBE-20C2D7761BE3}"/>
              </a:ext>
            </a:extLst>
          </p:cNvPr>
          <p:cNvSpPr>
            <a:spLocks xmlns:a="http://schemas.openxmlformats.org/drawingml/2006/main" noGrp="1"/>
          </p:cNvSpPr>
          <p:nvPr/>
        </p:nvSpPr>
        <p:spPr>
          <a:xfrm xmlns:a="http://schemas.openxmlformats.org/drawingml/2006/main">
            <a:off x="6400800" y="3990975"/>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APPROVED MATERIAL</a:t>
            </a:r>
          </a:p>
        </p:txBody>
      </p:sp>
      <p:sp>
        <p:nvSpPr>
          <p:cNvPr id="15" name="Rectangle 14">
            <a:extLst xmlns:a="http://schemas.openxmlformats.org/drawingml/2006/main">
              <a:ext uri="{FF2B5EF4-FFF2-40B4-BE49-F238E27FC236}">
                <a16:creationId xmlns:a16="http://schemas.microsoft.com/office/drawing/2014/main" id="{B85ED1DF-58EA-44C1-A72C-8F9D7C273921}"/>
              </a:ext>
            </a:extLst>
          </p:cNvPr>
          <p:cNvSpPr>
            <a:spLocks xmlns:a="http://schemas.openxmlformats.org/drawingml/2006/main" noGrp="1"/>
          </p:cNvSpPr>
          <p:nvPr/>
        </p:nvSpPr>
        <p:spPr>
          <a:xfrm xmlns:a="http://schemas.openxmlformats.org/drawingml/2006/main">
            <a:off x="6400800" y="4391025"/>
            <a:ext cx="4762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73314"/>
          </a:bodyPr>
          <a:lstStyle xmlns:a="http://schemas.openxmlformats.org/drawingml/2006/main"/>
          <a:p xmlns:a="http://schemas.openxmlformats.org/drawingml/2006/main">
            <a:pPr algn="l">
              <a:lnSpc>
                <a:spcPct val="124000"/>
              </a:lnSpc>
              <a:buNone/>
              <a:defRPr sz="1650" b="0" i="0">
                <a:solidFill>
                  <a:srgbClr val="121416"/>
                </a:solidFill>
                <a:latin typeface="Arial"/>
                <a:ea typeface="Arial"/>
                <a:cs typeface="Arial"/>
              </a:defRPr>
            </a:pPr>
            <a:r>
              <a:rPr sz="1650" b="0" i="0">
                <a:solidFill>
                  <a:srgbClr val="121416"/>
                </a:solidFill>
                <a:latin typeface="Arial"/>
                <a:ea typeface="Arial"/>
                <a:cs typeface="Arial"/>
              </a:rPr>
              <a:t>Agenda and current risk log</a:t>
            </a:r>
          </a:p>
          <a:p xmlns:a="http://schemas.openxmlformats.org/drawingml/2006/main">
            <a:pPr algn="l">
              <a:lnSpc>
                <a:spcPct val="124000"/>
              </a:lnSpc>
              <a:buNone/>
              <a:defRPr sz="1650" b="0" i="0">
                <a:solidFill>
                  <a:srgbClr val="121416"/>
                </a:solidFill>
                <a:latin typeface="Arial"/>
                <a:ea typeface="Arial"/>
                <a:cs typeface="Arial"/>
              </a:defRPr>
            </a:pPr>
            <a:r>
              <a:rPr sz="1650" b="0" i="0">
                <a:solidFill>
                  <a:srgbClr val="121416"/>
                </a:solidFill>
                <a:latin typeface="Arial"/>
                <a:ea typeface="Arial"/>
                <a:cs typeface="Arial"/>
              </a:rPr>
              <a:t>Prior action list</a:t>
            </a:r>
          </a:p>
          <a:p xmlns:a="http://schemas.openxmlformats.org/drawingml/2006/main">
            <a:pPr algn="l">
              <a:lnSpc>
                <a:spcPct val="124000"/>
              </a:lnSpc>
              <a:buNone/>
              <a:defRPr sz="1650" b="0" i="0">
                <a:solidFill>
                  <a:srgbClr val="121416"/>
                </a:solidFill>
                <a:latin typeface="Arial"/>
                <a:ea typeface="Arial"/>
                <a:cs typeface="Arial"/>
              </a:defRPr>
            </a:pPr>
            <a:r>
              <a:rPr sz="1650" b="0" i="0">
                <a:solidFill>
                  <a:srgbClr val="121416"/>
                </a:solidFill>
                <a:latin typeface="Arial"/>
                <a:ea typeface="Arial"/>
                <a:cs typeface="Arial"/>
              </a:rPr>
              <a:t>Names, acronyms, and terminology</a:t>
            </a:r>
          </a:p>
          <a:p xmlns:a="http://schemas.openxmlformats.org/drawingml/2006/main">
            <a:pPr algn="l">
              <a:lnSpc>
                <a:spcPct val="124000"/>
              </a:lnSpc>
              <a:buNone/>
              <a:defRPr sz="1650" b="0" i="0">
                <a:solidFill>
                  <a:srgbClr val="121416"/>
                </a:solidFill>
                <a:latin typeface="Arial"/>
                <a:ea typeface="Arial"/>
                <a:cs typeface="Arial"/>
              </a:defRPr>
            </a:pPr>
            <a:r>
              <a:rPr sz="1650" b="0" i="0">
                <a:solidFill>
                  <a:srgbClr val="121416"/>
                </a:solidFill>
                <a:latin typeface="Arial"/>
                <a:ea typeface="Arial"/>
                <a:cs typeface="Arial"/>
              </a:rPr>
              <a:t>Public launch page</a:t>
            </a:r>
          </a:p>
        </p:txBody>
      </p:sp>
    </p:spTree>
    <p:extLst>
      <p:ext uri="{BB962C8B-B14F-4D97-AF65-F5344CB8AC3E}">
        <p14:creationId xmlns:p14="http://schemas.microsoft.com/office/powerpoint/2010/main" val="197243016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Rectangle 6">
            <a:extLst xmlns:a="http://schemas.openxmlformats.org/drawingml/2006/main">
              <a:ext uri="{FF2B5EF4-FFF2-40B4-BE49-F238E27FC236}">
                <a16:creationId xmlns:a16="http://schemas.microsoft.com/office/drawing/2014/main" id="{05DA17DB-4502-4F3D-B18B-2D41B9AD8435}"/>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FICTIONAL DEMO • SAFE TO PASTE</a:t>
            </a:r>
          </a:p>
        </p:txBody>
      </p:sp>
      <p:sp>
        <p:nvSpPr>
          <p:cNvPr id="2" name="Rectangle 1">
            <a:extLst xmlns:a="http://schemas.openxmlformats.org/drawingml/2006/main">
              <a:ext uri="{FF2B5EF4-FFF2-40B4-BE49-F238E27FC236}">
                <a16:creationId xmlns:a16="http://schemas.microsoft.com/office/drawing/2014/main" id="{D0F67408-251E-41ED-B363-A703371D833D}"/>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Maya’s source material</a:t>
            </a:r>
          </a:p>
        </p:txBody>
      </p:sp>
      <p:sp>
        <p:nvSpPr>
          <p:cNvPr id="3" name="Rectangle 2">
            <a:extLst xmlns:a="http://schemas.openxmlformats.org/drawingml/2006/main">
              <a:ext uri="{FF2B5EF4-FFF2-40B4-BE49-F238E27FC236}">
                <a16:creationId xmlns:a16="http://schemas.microsoft.com/office/drawing/2014/main" id="{15860613-B5D8-4F13-B368-0F11955A20C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7D2D6C0F-32E7-4D5E-BC4B-B601B15070D5}"/>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FC6EC664-EBBB-4B86-A03D-6B845F2E309C}"/>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11</a:t>
            </a:r>
          </a:p>
        </p:txBody>
      </p:sp>
      <p:sp>
        <p:nvSpPr>
          <p:cNvPr id="6" name="Rectangle 5">
            <a:extLst xmlns:a="http://schemas.openxmlformats.org/drawingml/2006/main">
              <a:ext uri="{FF2B5EF4-FFF2-40B4-BE49-F238E27FC236}">
                <a16:creationId xmlns:a16="http://schemas.microsoft.com/office/drawing/2014/main" id="{7D4457E4-E394-4C8B-A0D9-5134287F5D01}"/>
              </a:ext>
            </a:extLst>
          </p:cNvPr>
          <p:cNvSpPr>
            <a:spLocks xmlns:a="http://schemas.openxmlformats.org/drawingml/2006/main" noGrp="1"/>
          </p:cNvSpPr>
          <p:nvPr/>
        </p:nvSpPr>
        <p:spPr>
          <a:xfrm xmlns:a="http://schemas.openxmlformats.org/drawingml/2006/main">
            <a:off x="762000" y="1857375"/>
            <a:ext cx="106680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FICTIONAL DEMO MATERIAL — MAYA</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Purpose: choose October 15 or November 1 for launch.</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Participants: Maya, engineering lead, marketing lead.</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Agenda: readiness, open risks, launch decision.</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Terms in the notes: UAT, rollback, CDC.</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UAT sign-off is pending. A rollback drill is scheduled.</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CDC appears without a definition.</a:t>
            </a:r>
          </a:p>
          <a:p xmlns:a="http://schemas.openxmlformats.org/drawingml/2006/main">
            <a:pPr>
              <a:lnSpc>
                <a:spcPct val="113000"/>
              </a:lnSpc>
              <a:buNone/>
              <a:defRPr sz="1950" b="0">
                <a:solidFill>
                  <a:srgbClr val="121416"/>
                </a:solidFill>
                <a:latin typeface="Arial"/>
                <a:ea typeface="Arial"/>
                <a:cs typeface="Arial"/>
              </a:defRPr>
            </a:pPr>
            <a:r>
              <a:rPr sz="1950" b="0">
                <a:solidFill>
                  <a:srgbClr val="121416"/>
                </a:solidFill>
                <a:latin typeface="Arial"/>
                <a:ea typeface="Arial"/>
                <a:cs typeface="Arial"/>
              </a:rPr>
              <a:t>No language or access preferences have been supplied.</a:t>
            </a:r>
          </a:p>
        </p:txBody>
      </p:sp>
    </p:spTree>
    <p:extLst>
      <p:ext uri="{BB962C8B-B14F-4D97-AF65-F5344CB8AC3E}">
        <p14:creationId xmlns:p14="http://schemas.microsoft.com/office/powerpoint/2010/main" val="197238117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029CBEF4-DC44-4424-909D-C77CC33AB5E1}"/>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1</a:t>
            </a:r>
          </a:p>
        </p:txBody>
      </p:sp>
      <p:sp>
        <p:nvSpPr>
          <p:cNvPr id="2" name="Rectangle 1">
            <a:extLst xmlns:a="http://schemas.openxmlformats.org/drawingml/2006/main">
              <a:ext uri="{FF2B5EF4-FFF2-40B4-BE49-F238E27FC236}">
                <a16:creationId xmlns:a16="http://schemas.microsoft.com/office/drawing/2014/main" id="{AEA439CC-1AA2-4E62-979F-B12833221C96}"/>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Maya: interpreter preparation</a:t>
            </a:r>
          </a:p>
        </p:txBody>
      </p:sp>
      <p:sp>
        <p:nvSpPr>
          <p:cNvPr id="3" name="Rectangle 2">
            <a:extLst xmlns:a="http://schemas.openxmlformats.org/drawingml/2006/main">
              <a:ext uri="{FF2B5EF4-FFF2-40B4-BE49-F238E27FC236}">
                <a16:creationId xmlns:a16="http://schemas.microsoft.com/office/drawing/2014/main" id="{1F606EED-7D91-4108-9490-08C883C48B0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4024CC76-FF68-4BAA-9AD0-2E81DF556ED9}"/>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8CB3632B-4FAB-457E-88CF-0128722ED86A}"/>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12</a:t>
            </a:r>
          </a:p>
        </p:txBody>
      </p:sp>
      <p:sp>
        <p:nvSpPr>
          <p:cNvPr id="6" name="Rectangle 5">
            <a:extLst xmlns:a="http://schemas.openxmlformats.org/drawingml/2006/main">
              <a:ext uri="{FF2B5EF4-FFF2-40B4-BE49-F238E27FC236}">
                <a16:creationId xmlns:a16="http://schemas.microsoft.com/office/drawing/2014/main" id="{68BF0770-A0EA-4917-8C11-8136B1AEAFA5}"/>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86AA7D67-FC2B-4A02-A8DB-84BE59DAD602}"/>
              </a:ext>
            </a:extLst>
          </p:cNvPr>
          <p:cNvSpPr>
            <a:spLocks xmlns:a="http://schemas.openxmlformats.org/drawingml/2006/main" noGrp="1"/>
          </p:cNvSpPr>
          <p:nvPr/>
        </p:nvSpPr>
        <p:spPr>
          <a:xfrm xmlns:a="http://schemas.openxmlformats.org/drawingml/2006/main">
            <a:off x="914400" y="226695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MAYA PROVIDES</a:t>
            </a:r>
          </a:p>
        </p:txBody>
      </p:sp>
      <p:sp>
        <p:nvSpPr>
          <p:cNvPr id="8" name="Rectangle 7">
            <a:extLst xmlns:a="http://schemas.openxmlformats.org/drawingml/2006/main">
              <a:ext uri="{FF2B5EF4-FFF2-40B4-BE49-F238E27FC236}">
                <a16:creationId xmlns:a16="http://schemas.microsoft.com/office/drawing/2014/main" id="{F2FFD738-0327-4B8B-8313-6FA08A347481}"/>
              </a:ext>
            </a:extLst>
          </p:cNvPr>
          <p:cNvSpPr>
            <a:spLocks xmlns:a="http://schemas.openxmlformats.org/drawingml/2006/main" noGrp="1"/>
          </p:cNvSpPr>
          <p:nvPr/>
        </p:nvSpPr>
        <p:spPr>
          <a:xfrm xmlns:a="http://schemas.openxmlformats.org/drawingml/2006/main">
            <a:off x="914400" y="2781300"/>
            <a:ext cx="4191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Meeting purpose and decision</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Agenda and approved documents</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Names and preferred terminology</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Language and access preferences</a:t>
            </a:r>
          </a:p>
        </p:txBody>
      </p:sp>
      <p:sp>
        <p:nvSpPr>
          <p:cNvPr id="9" name="Rectangle 8">
            <a:extLst xmlns:a="http://schemas.openxmlformats.org/drawingml/2006/main">
              <a:ext uri="{FF2B5EF4-FFF2-40B4-BE49-F238E27FC236}">
                <a16:creationId xmlns:a16="http://schemas.microsoft.com/office/drawing/2014/main" id="{4BC60774-7077-48AF-A751-6F456890098B}"/>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A738AF6B-3353-4335-AAD0-2B7614869AAA}"/>
              </a:ext>
            </a:extLst>
          </p:cNvPr>
          <p:cNvSpPr>
            <a:spLocks xmlns:a="http://schemas.openxmlformats.org/drawingml/2006/main" noGrp="1"/>
          </p:cNvSpPr>
          <p:nvPr/>
        </p:nvSpPr>
        <p:spPr>
          <a:xfrm xmlns:a="http://schemas.openxmlformats.org/drawingml/2006/main">
            <a:off x="6400800" y="2266950"/>
            <a:ext cx="2095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INTERPRETER PREPARES</a:t>
            </a:r>
          </a:p>
        </p:txBody>
      </p:sp>
      <p:sp>
        <p:nvSpPr>
          <p:cNvPr id="11" name="Rectangle 10">
            <a:extLst xmlns:a="http://schemas.openxmlformats.org/drawingml/2006/main">
              <a:ext uri="{FF2B5EF4-FFF2-40B4-BE49-F238E27FC236}">
                <a16:creationId xmlns:a16="http://schemas.microsoft.com/office/drawing/2014/main" id="{CCC279E7-2DFF-4957-A082-9C9A193F0565}"/>
              </a:ext>
            </a:extLst>
          </p:cNvPr>
          <p:cNvSpPr>
            <a:spLocks xmlns:a="http://schemas.openxmlformats.org/drawingml/2006/main" noGrp="1"/>
          </p:cNvSpPr>
          <p:nvPr/>
        </p:nvSpPr>
        <p:spPr>
          <a:xfrm xmlns:a="http://schemas.openxmlformats.org/drawingml/2006/main">
            <a:off x="6400800" y="2781300"/>
            <a:ext cx="46672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Review the launch options and risks</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Clarify acronyms and technical terms</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Confirm team, platform, and placement</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Identify information still needed</a:t>
            </a:r>
          </a:p>
        </p:txBody>
      </p:sp>
      <p:sp>
        <p:nvSpPr>
          <p:cNvPr id="12" name="Rectangle 11">
            <a:extLst xmlns:a="http://schemas.openxmlformats.org/drawingml/2006/main">
              <a:ext uri="{FF2B5EF4-FFF2-40B4-BE49-F238E27FC236}">
                <a16:creationId xmlns:a16="http://schemas.microsoft.com/office/drawing/2014/main" id="{A207F324-7CB1-4A82-AF54-EB864C9BD02D}"/>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AI may organize a term list when the material and tool are authorized.</a:t>
            </a:r>
          </a:p>
        </p:txBody>
      </p:sp>
    </p:spTree>
    <p:extLst>
      <p:ext uri="{BB962C8B-B14F-4D97-AF65-F5344CB8AC3E}">
        <p14:creationId xmlns:p14="http://schemas.microsoft.com/office/powerpoint/2010/main" val="115978942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7322907D-C7A2-44CB-A0DB-8D8507A1AFAD}"/>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LIVE DEMO • PASTE FROM THE HANDOUT</a:t>
            </a:r>
          </a:p>
        </p:txBody>
      </p:sp>
      <p:sp>
        <p:nvSpPr>
          <p:cNvPr id="2" name="Rectangle 1">
            <a:extLst xmlns:a="http://schemas.openxmlformats.org/drawingml/2006/main">
              <a:ext uri="{FF2B5EF4-FFF2-40B4-BE49-F238E27FC236}">
                <a16:creationId xmlns:a16="http://schemas.microsoft.com/office/drawing/2014/main" id="{554E91B9-182C-47D8-AEC1-B75AA52B166E}"/>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Maya’s preparation prompt</a:t>
            </a:r>
          </a:p>
        </p:txBody>
      </p:sp>
      <p:sp>
        <p:nvSpPr>
          <p:cNvPr id="3" name="Rectangle 2">
            <a:extLst xmlns:a="http://schemas.openxmlformats.org/drawingml/2006/main">
              <a:ext uri="{FF2B5EF4-FFF2-40B4-BE49-F238E27FC236}">
                <a16:creationId xmlns:a16="http://schemas.microsoft.com/office/drawing/2014/main" id="{4DA94EDB-2C99-41F4-998D-88DB1412A16E}"/>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46743820-3941-4371-B47F-8EA13A220A04}"/>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AB2B5F95-4B10-47CF-8DB3-735FEE7565D4}"/>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13</a:t>
            </a:r>
          </a:p>
        </p:txBody>
      </p:sp>
      <p:sp>
        <p:nvSpPr>
          <p:cNvPr id="6" name="Rectangle 5">
            <a:extLst xmlns:a="http://schemas.openxmlformats.org/drawingml/2006/main">
              <a:ext uri="{FF2B5EF4-FFF2-40B4-BE49-F238E27FC236}">
                <a16:creationId xmlns:a16="http://schemas.microsoft.com/office/drawing/2014/main" id="{55EC0C84-7250-45AA-BA14-D0C6BC35AAD9}"/>
              </a:ext>
            </a:extLst>
          </p:cNvPr>
          <p:cNvSpPr>
            <a:spLocks xmlns:a="http://schemas.openxmlformats.org/drawingml/2006/main" noGrp="1"/>
          </p:cNvSpPr>
          <p:nvPr/>
        </p:nvSpPr>
        <p:spPr>
          <a:xfrm xmlns:a="http://schemas.openxmlformats.org/drawingml/2006/main">
            <a:off x="762000" y="2047875"/>
            <a:ext cx="10668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I am preparing to interpret Maya's project review. Using ONLY the fictional material below, make a brief with: meeting purpose, terms and plain-English meanings, uncertainties, and questions for Maya. Mark any term whose meaning the material does not establish. Do not choose the launch date or invent access preferences.</a:t>
            </a:r>
          </a:p>
        </p:txBody>
      </p:sp>
      <p:sp>
        <p:nvSpPr>
          <p:cNvPr id="7" name="Rectangle 6">
            <a:extLst xmlns:a="http://schemas.openxmlformats.org/drawingml/2006/main">
              <a:ext uri="{FF2B5EF4-FFF2-40B4-BE49-F238E27FC236}">
                <a16:creationId xmlns:a16="http://schemas.microsoft.com/office/drawing/2014/main" id="{A009D5E7-F1C5-483C-84AA-63F409973239}"/>
              </a:ext>
            </a:extLst>
          </p:cNvPr>
          <p:cNvSpPr>
            <a:spLocks xmlns:a="http://schemas.openxmlformats.org/drawingml/2006/main" noGrp="1"/>
          </p:cNvSpPr>
          <p:nvPr/>
        </p:nvSpPr>
        <p:spPr>
          <a:xfrm xmlns:a="http://schemas.openxmlformats.org/drawingml/2006/main">
            <a:off x="762000" y="4810125"/>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1">
                <a:solidFill>
                  <a:srgbClr val="087A7C"/>
                </a:solidFill>
                <a:latin typeface="Arial"/>
                <a:ea typeface="Arial"/>
                <a:cs typeface="Arial"/>
              </a:defRPr>
            </a:pPr>
            <a:r>
              <a:rPr sz="2025" b="1">
                <a:solidFill>
                  <a:srgbClr val="087A7C"/>
                </a:solidFill>
                <a:latin typeface="Arial"/>
                <a:ea typeface="Arial"/>
                <a:cs typeface="Arial"/>
              </a:rPr>
              <a:t>Then paste the fictional source material.</a:t>
            </a:r>
          </a:p>
        </p:txBody>
      </p:sp>
    </p:spTree>
    <p:extLst>
      <p:ext uri="{BB962C8B-B14F-4D97-AF65-F5344CB8AC3E}">
        <p14:creationId xmlns:p14="http://schemas.microsoft.com/office/powerpoint/2010/main" val="2515549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56D4BA25-626F-4A85-BC6A-2F11D9A5E175}"/>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AUDIENCE CHOICE • PLANTED AMBIGUITY</a:t>
            </a:r>
          </a:p>
        </p:txBody>
      </p:sp>
      <p:sp>
        <p:nvSpPr>
          <p:cNvPr id="2" name="Rectangle 1">
            <a:extLst xmlns:a="http://schemas.openxmlformats.org/drawingml/2006/main">
              <a:ext uri="{FF2B5EF4-FFF2-40B4-BE49-F238E27FC236}">
                <a16:creationId xmlns:a16="http://schemas.microsoft.com/office/drawing/2014/main" id="{65D1CB2E-98BF-4D6C-A63D-6CBBC15F50F8}"/>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The AI expanded “CDC.” What next?</a:t>
            </a:r>
          </a:p>
        </p:txBody>
      </p:sp>
      <p:sp>
        <p:nvSpPr>
          <p:cNvPr id="3" name="Rectangle 2">
            <a:extLst xmlns:a="http://schemas.openxmlformats.org/drawingml/2006/main">
              <a:ext uri="{FF2B5EF4-FFF2-40B4-BE49-F238E27FC236}">
                <a16:creationId xmlns:a16="http://schemas.microsoft.com/office/drawing/2014/main" id="{170168F9-E5D2-45D5-B1E8-F2C06C3571A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5A5E474-677C-4C7C-AC77-06F816AB7D9F}"/>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4D9F9766-0F75-44CA-AC7C-2CEC8FF1742F}"/>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14</a:t>
            </a:r>
          </a:p>
        </p:txBody>
      </p:sp>
      <p:sp>
        <p:nvSpPr>
          <p:cNvPr id="6" name="Rectangle 5">
            <a:extLst xmlns:a="http://schemas.openxmlformats.org/drawingml/2006/main">
              <a:ext uri="{FF2B5EF4-FFF2-40B4-BE49-F238E27FC236}">
                <a16:creationId xmlns:a16="http://schemas.microsoft.com/office/drawing/2014/main" id="{40E531C4-5147-4EFE-B4FA-C3086A94C8B0}"/>
              </a:ext>
            </a:extLst>
          </p:cNvPr>
          <p:cNvSpPr>
            <a:spLocks xmlns:a="http://schemas.openxmlformats.org/drawingml/2006/main" noGrp="1"/>
          </p:cNvSpPr>
          <p:nvPr/>
        </p:nvSpPr>
        <p:spPr>
          <a:xfrm xmlns:a="http://schemas.openxmlformats.org/drawingml/2006/main">
            <a:off x="762000" y="1952625"/>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325" b="1">
                <a:solidFill>
                  <a:srgbClr val="121416"/>
                </a:solidFill>
                <a:latin typeface="Arial"/>
                <a:ea typeface="Arial"/>
                <a:cs typeface="Arial"/>
              </a:defRPr>
            </a:pPr>
            <a:r>
              <a:rPr sz="2325" b="1">
                <a:solidFill>
                  <a:srgbClr val="121416"/>
                </a:solidFill>
                <a:latin typeface="Arial"/>
                <a:ea typeface="Arial"/>
                <a:cs typeface="Arial"/>
              </a:rPr>
              <a:t>Sample AI answer: “CDC means change data capture.”</a:t>
            </a:r>
          </a:p>
        </p:txBody>
      </p:sp>
      <p:sp>
        <p:nvSpPr>
          <p:cNvPr id="7" name="Rectangle 6">
            <a:extLst xmlns:a="http://schemas.openxmlformats.org/drawingml/2006/main">
              <a:ext uri="{FF2B5EF4-FFF2-40B4-BE49-F238E27FC236}">
                <a16:creationId xmlns:a16="http://schemas.microsoft.com/office/drawing/2014/main" id="{8A83482E-C163-4FE7-9A18-F40F006C250B}"/>
              </a:ext>
            </a:extLst>
          </p:cNvPr>
          <p:cNvSpPr>
            <a:spLocks xmlns:a="http://schemas.openxmlformats.org/drawingml/2006/main" noGrp="1"/>
          </p:cNvSpPr>
          <p:nvPr/>
        </p:nvSpPr>
        <p:spPr>
          <a:xfrm xmlns:a="http://schemas.openxmlformats.org/drawingml/2006/main">
            <a:off x="762000" y="309562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0">
                <a:solidFill>
                  <a:srgbClr val="121416"/>
                </a:solidFill>
                <a:latin typeface="Arial"/>
                <a:ea typeface="Arial"/>
                <a:cs typeface="Arial"/>
              </a:defRPr>
            </a:pPr>
            <a:r>
              <a:rPr sz="2025" b="0">
                <a:solidFill>
                  <a:srgbClr val="121416"/>
                </a:solidFill>
                <a:latin typeface="Arial"/>
                <a:ea typeface="Arial"/>
                <a:cs typeface="Arial"/>
              </a:rPr>
              <a:t>A   Keep it because this is a technology meeting.</a:t>
            </a:r>
          </a:p>
        </p:txBody>
      </p:sp>
      <p:sp>
        <p:nvSpPr>
          <p:cNvPr id="8" name="Rectangle 7">
            <a:extLst xmlns:a="http://schemas.openxmlformats.org/drawingml/2006/main">
              <a:ext uri="{FF2B5EF4-FFF2-40B4-BE49-F238E27FC236}">
                <a16:creationId xmlns:a16="http://schemas.microsoft.com/office/drawing/2014/main" id="{E5CDB43F-4481-42B7-BF3E-2D252C226586}"/>
              </a:ext>
            </a:extLst>
          </p:cNvPr>
          <p:cNvSpPr>
            <a:spLocks xmlns:a="http://schemas.openxmlformats.org/drawingml/2006/main" noGrp="1"/>
          </p:cNvSpPr>
          <p:nvPr/>
        </p:nvSpPr>
        <p:spPr>
          <a:xfrm xmlns:a="http://schemas.openxmlformats.org/drawingml/2006/main">
            <a:off x="762000" y="381952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0">
                <a:solidFill>
                  <a:srgbClr val="121416"/>
                </a:solidFill>
                <a:latin typeface="Arial"/>
                <a:ea typeface="Arial"/>
                <a:cs typeface="Arial"/>
              </a:defRPr>
            </a:pPr>
            <a:r>
              <a:rPr sz="2025" b="0">
                <a:solidFill>
                  <a:srgbClr val="121416"/>
                </a:solidFill>
                <a:latin typeface="Arial"/>
                <a:ea typeface="Arial"/>
                <a:cs typeface="Arial"/>
              </a:rPr>
              <a:t>B   Ask what CDC means in this specific agenda.</a:t>
            </a:r>
          </a:p>
        </p:txBody>
      </p:sp>
      <p:sp>
        <p:nvSpPr>
          <p:cNvPr id="9" name="Rectangle 8">
            <a:extLst xmlns:a="http://schemas.openxmlformats.org/drawingml/2006/main">
              <a:ext uri="{FF2B5EF4-FFF2-40B4-BE49-F238E27FC236}">
                <a16:creationId xmlns:a16="http://schemas.microsoft.com/office/drawing/2014/main" id="{429BDEE7-9151-405A-BC81-5EE2DAC7F2C7}"/>
              </a:ext>
            </a:extLst>
          </p:cNvPr>
          <p:cNvSpPr>
            <a:spLocks xmlns:a="http://schemas.openxmlformats.org/drawingml/2006/main" noGrp="1"/>
          </p:cNvSpPr>
          <p:nvPr/>
        </p:nvSpPr>
        <p:spPr>
          <a:xfrm xmlns:a="http://schemas.openxmlformats.org/drawingml/2006/main">
            <a:off x="762000" y="454342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0">
                <a:solidFill>
                  <a:srgbClr val="121416"/>
                </a:solidFill>
                <a:latin typeface="Arial"/>
                <a:ea typeface="Arial"/>
                <a:cs typeface="Arial"/>
              </a:defRPr>
            </a:pPr>
            <a:r>
              <a:rPr sz="2025" b="0">
                <a:solidFill>
                  <a:srgbClr val="121416"/>
                </a:solidFill>
                <a:latin typeface="Arial"/>
                <a:ea typeface="Arial"/>
                <a:cs typeface="Arial"/>
              </a:rPr>
              <a:t>C   Pick a different expansion from a web search.</a:t>
            </a:r>
          </a:p>
        </p:txBody>
      </p:sp>
    </p:spTree>
    <p:extLst>
      <p:ext uri="{BB962C8B-B14F-4D97-AF65-F5344CB8AC3E}">
        <p14:creationId xmlns:p14="http://schemas.microsoft.com/office/powerpoint/2010/main" val="71915999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8E197DEF-D9EA-4282-8D03-7D565B96A820}"/>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REVEAL • THE SOURCE DOES NOT DEFINE IT</a:t>
            </a:r>
          </a:p>
        </p:txBody>
      </p:sp>
      <p:sp>
        <p:nvSpPr>
          <p:cNvPr id="2" name="Rectangle 1">
            <a:extLst xmlns:a="http://schemas.openxmlformats.org/drawingml/2006/main">
              <a:ext uri="{FF2B5EF4-FFF2-40B4-BE49-F238E27FC236}">
                <a16:creationId xmlns:a16="http://schemas.microsoft.com/office/drawing/2014/main" id="{190B2391-07E7-45BC-84AE-573DF4253126}"/>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CDC remains an open question</a:t>
            </a:r>
          </a:p>
        </p:txBody>
      </p:sp>
      <p:sp>
        <p:nvSpPr>
          <p:cNvPr id="3" name="Rectangle 2">
            <a:extLst xmlns:a="http://schemas.openxmlformats.org/drawingml/2006/main">
              <a:ext uri="{FF2B5EF4-FFF2-40B4-BE49-F238E27FC236}">
                <a16:creationId xmlns:a16="http://schemas.microsoft.com/office/drawing/2014/main" id="{3943655B-5769-45FA-95D7-17D4ED695654}"/>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A1FA6B2A-CB4A-4974-A2FE-7CA2E1526EA1}"/>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E46AA19D-7D7F-43E7-ADAA-C242109BDEC8}"/>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15</a:t>
            </a:r>
          </a:p>
        </p:txBody>
      </p:sp>
      <p:sp>
        <p:nvSpPr>
          <p:cNvPr id="6" name="Rectangle 5">
            <a:extLst xmlns:a="http://schemas.openxmlformats.org/drawingml/2006/main">
              <a:ext uri="{FF2B5EF4-FFF2-40B4-BE49-F238E27FC236}">
                <a16:creationId xmlns:a16="http://schemas.microsoft.com/office/drawing/2014/main" id="{3403859F-F3A1-48ED-BD55-9A68C107678B}"/>
              </a:ext>
            </a:extLst>
          </p:cNvPr>
          <p:cNvSpPr>
            <a:spLocks xmlns:a="http://schemas.openxmlformats.org/drawingml/2006/main" noGrp="1"/>
          </p:cNvSpPr>
          <p:nvPr/>
        </p:nvSpPr>
        <p:spPr>
          <a:xfrm xmlns:a="http://schemas.openxmlformats.org/drawingml/2006/main">
            <a:off x="762000" y="204787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The source gives us three letters, without a definition.</a:t>
            </a:r>
          </a:p>
        </p:txBody>
      </p:sp>
      <p:sp>
        <p:nvSpPr>
          <p:cNvPr id="7" name="Rectangle 6">
            <a:extLst xmlns:a="http://schemas.openxmlformats.org/drawingml/2006/main">
              <a:ext uri="{FF2B5EF4-FFF2-40B4-BE49-F238E27FC236}">
                <a16:creationId xmlns:a16="http://schemas.microsoft.com/office/drawing/2014/main" id="{44AAB5F0-3D05-4C50-AB91-5A91D9C09938}"/>
              </a:ext>
            </a:extLst>
          </p:cNvPr>
          <p:cNvSpPr>
            <a:spLocks xmlns:a="http://schemas.openxmlformats.org/drawingml/2006/main" noGrp="1"/>
          </p:cNvSpPr>
          <p:nvPr/>
        </p:nvSpPr>
        <p:spPr>
          <a:xfrm xmlns:a="http://schemas.openxmlformats.org/drawingml/2006/main">
            <a:off x="762000" y="300037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A common expansion does not establish this team’s meaning.</a:t>
            </a:r>
          </a:p>
        </p:txBody>
      </p:sp>
      <p:sp>
        <p:nvSpPr>
          <p:cNvPr id="8" name="Rectangle 7">
            <a:extLst xmlns:a="http://schemas.openxmlformats.org/drawingml/2006/main">
              <a:ext uri="{FF2B5EF4-FFF2-40B4-BE49-F238E27FC236}">
                <a16:creationId xmlns:a16="http://schemas.microsoft.com/office/drawing/2014/main" id="{4329C429-9828-4D19-94CB-0F9B49FDB05D}"/>
              </a:ext>
            </a:extLst>
          </p:cNvPr>
          <p:cNvSpPr>
            <a:spLocks xmlns:a="http://schemas.openxmlformats.org/drawingml/2006/main" noGrp="1"/>
          </p:cNvSpPr>
          <p:nvPr/>
        </p:nvSpPr>
        <p:spPr>
          <a:xfrm xmlns:a="http://schemas.openxmlformats.org/drawingml/2006/main">
            <a:off x="762000" y="395287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Follow-up: “Mark CDC as unresolved. Draft a question for Maya.”</a:t>
            </a:r>
          </a:p>
        </p:txBody>
      </p:sp>
      <p:sp>
        <p:nvSpPr>
          <p:cNvPr id="9" name="Rectangle 8">
            <a:extLst xmlns:a="http://schemas.openxmlformats.org/drawingml/2006/main">
              <a:ext uri="{FF2B5EF4-FFF2-40B4-BE49-F238E27FC236}">
                <a16:creationId xmlns:a16="http://schemas.microsoft.com/office/drawing/2014/main" id="{BBE1456D-B4ED-4CFE-B8BE-C56DFF928DAE}"/>
              </a:ext>
            </a:extLst>
          </p:cNvPr>
          <p:cNvSpPr>
            <a:spLocks xmlns:a="http://schemas.openxmlformats.org/drawingml/2006/main" noGrp="1"/>
          </p:cNvSpPr>
          <p:nvPr/>
        </p:nvSpPr>
        <p:spPr>
          <a:xfrm xmlns:a="http://schemas.openxmlformats.org/drawingml/2006/main">
            <a:off x="762000" y="5286375"/>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325" b="1">
                <a:solidFill>
                  <a:srgbClr val="087A7C"/>
                </a:solidFill>
                <a:latin typeface="Arial"/>
                <a:ea typeface="Arial"/>
                <a:cs typeface="Arial"/>
              </a:defRPr>
            </a:pPr>
            <a:r>
              <a:rPr sz="2325" b="1">
                <a:solidFill>
                  <a:srgbClr val="087A7C"/>
                </a:solidFill>
                <a:latin typeface="Arial"/>
                <a:ea typeface="Arial"/>
                <a:cs typeface="Arial"/>
              </a:rPr>
              <a:t>“What does CDC refer to in this launch review?”</a:t>
            </a:r>
          </a:p>
        </p:txBody>
      </p:sp>
    </p:spTree>
    <p:extLst>
      <p:ext uri="{BB962C8B-B14F-4D97-AF65-F5344CB8AC3E}">
        <p14:creationId xmlns:p14="http://schemas.microsoft.com/office/powerpoint/2010/main" val="198461253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9D240FE4-BCE8-4381-B453-7CFDD2684867}"/>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1</a:t>
            </a:r>
          </a:p>
        </p:txBody>
      </p:sp>
      <p:sp>
        <p:nvSpPr>
          <p:cNvPr id="2" name="Rectangle 1">
            <a:extLst xmlns:a="http://schemas.openxmlformats.org/drawingml/2006/main">
              <a:ext uri="{FF2B5EF4-FFF2-40B4-BE49-F238E27FC236}">
                <a16:creationId xmlns:a16="http://schemas.microsoft.com/office/drawing/2014/main" id="{8C4AC664-AEFD-4FD2-A682-91E7ED8ECA39}"/>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Maya: during and after the meeting</a:t>
            </a:r>
          </a:p>
        </p:txBody>
      </p:sp>
      <p:sp>
        <p:nvSpPr>
          <p:cNvPr id="3" name="Rectangle 2">
            <a:extLst xmlns:a="http://schemas.openxmlformats.org/drawingml/2006/main">
              <a:ext uri="{FF2B5EF4-FFF2-40B4-BE49-F238E27FC236}">
                <a16:creationId xmlns:a16="http://schemas.microsoft.com/office/drawing/2014/main" id="{89DB1CFA-E72F-4007-B2FB-C71DBB9D969B}"/>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BD873406-6976-488B-ACFF-5B4749DDE841}"/>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5A17A616-9197-499B-A4F0-56F2C01FDAA2}"/>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16</a:t>
            </a:r>
          </a:p>
        </p:txBody>
      </p:sp>
      <p:sp>
        <p:nvSpPr>
          <p:cNvPr id="6" name="Rectangle 5">
            <a:extLst xmlns:a="http://schemas.openxmlformats.org/drawingml/2006/main">
              <a:ext uri="{FF2B5EF4-FFF2-40B4-BE49-F238E27FC236}">
                <a16:creationId xmlns:a16="http://schemas.microsoft.com/office/drawing/2014/main" id="{50BBA223-7F1E-45FD-9B3C-050B281BF2E8}"/>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8E0D6235-DA0B-4DE5-851A-245C8935E0E1}"/>
              </a:ext>
            </a:extLst>
          </p:cNvPr>
          <p:cNvSpPr>
            <a:spLocks xmlns:a="http://schemas.openxmlformats.org/drawingml/2006/main" noGrp="1"/>
          </p:cNvSpPr>
          <p:nvPr/>
        </p:nvSpPr>
        <p:spPr>
          <a:xfrm xmlns:a="http://schemas.openxmlformats.org/drawingml/2006/main">
            <a:off x="914400" y="2266950"/>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DURING</a:t>
            </a:r>
          </a:p>
        </p:txBody>
      </p:sp>
      <p:sp>
        <p:nvSpPr>
          <p:cNvPr id="8" name="Rectangle 7">
            <a:extLst xmlns:a="http://schemas.openxmlformats.org/drawingml/2006/main">
              <a:ext uri="{FF2B5EF4-FFF2-40B4-BE49-F238E27FC236}">
                <a16:creationId xmlns:a16="http://schemas.microsoft.com/office/drawing/2014/main" id="{EFF4F8B3-0E1E-4BF3-A9A3-A2FD60D7A5CC}"/>
              </a:ext>
            </a:extLst>
          </p:cNvPr>
          <p:cNvSpPr>
            <a:spLocks xmlns:a="http://schemas.openxmlformats.org/drawingml/2006/main" noGrp="1"/>
          </p:cNvSpPr>
          <p:nvPr/>
        </p:nvSpPr>
        <p:spPr>
          <a:xfrm xmlns:a="http://schemas.openxmlformats.org/drawingml/2006/main">
            <a:off x="914400" y="2781300"/>
            <a:ext cx="4191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3493"/>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Render the discussion, risks, and commitments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Preserve Maya's register and intent</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Request clarification when meaning is unclear</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Do not decide, advise, or summarize for Maya</a:t>
            </a:r>
          </a:p>
        </p:txBody>
      </p:sp>
      <p:sp>
        <p:nvSpPr>
          <p:cNvPr id="9" name="Rectangle 8">
            <a:extLst xmlns:a="http://schemas.openxmlformats.org/drawingml/2006/main">
              <a:ext uri="{FF2B5EF4-FFF2-40B4-BE49-F238E27FC236}">
                <a16:creationId xmlns:a16="http://schemas.microsoft.com/office/drawing/2014/main" id="{845464DA-6003-4EDF-A34B-5B2F19F5FA80}"/>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561A17D0-5140-487F-ACC1-BF9109F4B5B3}"/>
              </a:ext>
            </a:extLst>
          </p:cNvPr>
          <p:cNvSpPr>
            <a:spLocks xmlns:a="http://schemas.openxmlformats.org/drawingml/2006/main" noGrp="1"/>
          </p:cNvSpPr>
          <p:nvPr/>
        </p:nvSpPr>
        <p:spPr>
          <a:xfrm xmlns:a="http://schemas.openxmlformats.org/drawingml/2006/main">
            <a:off x="6400800" y="2266950"/>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AFTER</a:t>
            </a:r>
          </a:p>
        </p:txBody>
      </p:sp>
      <p:sp>
        <p:nvSpPr>
          <p:cNvPr id="11" name="Rectangle 10">
            <a:extLst xmlns:a="http://schemas.openxmlformats.org/drawingml/2006/main">
              <a:ext uri="{FF2B5EF4-FFF2-40B4-BE49-F238E27FC236}">
                <a16:creationId xmlns:a16="http://schemas.microsoft.com/office/drawing/2014/main" id="{D9894DF4-73D4-48D9-9519-D941E695CAC6}"/>
              </a:ext>
            </a:extLst>
          </p:cNvPr>
          <p:cNvSpPr>
            <a:spLocks xmlns:a="http://schemas.openxmlformats.org/drawingml/2006/main" noGrp="1"/>
          </p:cNvSpPr>
          <p:nvPr/>
        </p:nvSpPr>
        <p:spPr>
          <a:xfrm xmlns:a="http://schemas.openxmlformats.org/drawingml/2006/main">
            <a:off x="6400800" y="2781300"/>
            <a:ext cx="46672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668"/>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Follow the agreement for notes and records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If authorized, flag terminology or interpretation issues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Do not approve business facts or commitments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Maya approves the recap</a:t>
            </a:r>
          </a:p>
        </p:txBody>
      </p:sp>
      <p:sp>
        <p:nvSpPr>
          <p:cNvPr id="12" name="Rectangle 11">
            <a:extLst xmlns:a="http://schemas.openxmlformats.org/drawingml/2006/main">
              <a:ext uri="{FF2B5EF4-FFF2-40B4-BE49-F238E27FC236}">
                <a16:creationId xmlns:a16="http://schemas.microsoft.com/office/drawing/2014/main" id="{863D3E6C-48D7-4795-A725-2A646C02E52B}"/>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The interpreter supports communication. Maya owns the decision and record.</a:t>
            </a:r>
          </a:p>
        </p:txBody>
      </p:sp>
    </p:spTree>
    <p:extLst>
      <p:ext uri="{BB962C8B-B14F-4D97-AF65-F5344CB8AC3E}">
        <p14:creationId xmlns:p14="http://schemas.microsoft.com/office/powerpoint/2010/main" val="184924870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Rectangle 14">
            <a:extLst xmlns:a="http://schemas.openxmlformats.org/drawingml/2006/main">
              <a:ext uri="{FF2B5EF4-FFF2-40B4-BE49-F238E27FC236}">
                <a16:creationId xmlns:a16="http://schemas.microsoft.com/office/drawing/2014/main" id="{BA6B40FB-D240-4F0B-A9AA-2F23FFF0FDA9}"/>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2 — LIVE DEMO</a:t>
            </a:r>
          </a:p>
        </p:txBody>
      </p:sp>
      <p:sp>
        <p:nvSpPr>
          <p:cNvPr id="2" name="Rectangle 1">
            <a:extLst xmlns:a="http://schemas.openxmlformats.org/drawingml/2006/main">
              <a:ext uri="{FF2B5EF4-FFF2-40B4-BE49-F238E27FC236}">
                <a16:creationId xmlns:a16="http://schemas.microsoft.com/office/drawing/2014/main" id="{79C09954-A223-4DFB-ABFD-F30A46857CBD}"/>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The research task</a:t>
            </a:r>
          </a:p>
        </p:txBody>
      </p:sp>
      <p:sp>
        <p:nvSpPr>
          <p:cNvPr id="3" name="Rectangle 2">
            <a:extLst xmlns:a="http://schemas.openxmlformats.org/drawingml/2006/main">
              <a:ext uri="{FF2B5EF4-FFF2-40B4-BE49-F238E27FC236}">
                <a16:creationId xmlns:a16="http://schemas.microsoft.com/office/drawing/2014/main" id="{09C16BB0-8255-4BA0-9C4E-CA125A51EEAC}"/>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C231AB87-DC56-4038-BA1F-3C2B84DF1F10}"/>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942C65E5-AD1C-42A6-AEE8-7819F5B95427}"/>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17</a:t>
            </a:r>
          </a:p>
        </p:txBody>
      </p:sp>
      <p:sp>
        <p:nvSpPr>
          <p:cNvPr id="6" name="Rectangle 5">
            <a:extLst xmlns:a="http://schemas.openxmlformats.org/drawingml/2006/main">
              <a:ext uri="{FF2B5EF4-FFF2-40B4-BE49-F238E27FC236}">
                <a16:creationId xmlns:a16="http://schemas.microsoft.com/office/drawing/2014/main" id="{798F5866-F13C-4D6E-9AB0-CC199D22EFF0}"/>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A2686714-D963-429D-909C-F8F037161DF2}"/>
              </a:ext>
            </a:extLst>
          </p:cNvPr>
          <p:cNvSpPr>
            <a:spLocks xmlns:a="http://schemas.openxmlformats.org/drawingml/2006/main" noGrp="1"/>
          </p:cNvSpPr>
          <p:nvPr/>
        </p:nvSpPr>
        <p:spPr>
          <a:xfrm xmlns:a="http://schemas.openxmlformats.org/drawingml/2006/main">
            <a:off x="914400" y="22669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MEETING</a:t>
            </a:r>
          </a:p>
        </p:txBody>
      </p:sp>
      <p:sp>
        <p:nvSpPr>
          <p:cNvPr id="8" name="Rectangle 7">
            <a:extLst xmlns:a="http://schemas.openxmlformats.org/drawingml/2006/main">
              <a:ext uri="{FF2B5EF4-FFF2-40B4-BE49-F238E27FC236}">
                <a16:creationId xmlns:a16="http://schemas.microsoft.com/office/drawing/2014/main" id="{BCBE5DD8-9993-4BE4-B733-A0F9962C4256}"/>
              </a:ext>
            </a:extLst>
          </p:cNvPr>
          <p:cNvSpPr>
            <a:spLocks xmlns:a="http://schemas.openxmlformats.org/drawingml/2006/main" noGrp="1"/>
          </p:cNvSpPr>
          <p:nvPr/>
        </p:nvSpPr>
        <p:spPr>
          <a:xfrm xmlns:a="http://schemas.openxmlformats.org/drawingml/2006/main">
            <a:off x="914400" y="2762250"/>
            <a:ext cx="4095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843"/>
          </a:bodyPr>
          <a:lstStyle xmlns:a="http://schemas.openxmlformats.org/drawingml/2006/main"/>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Example assignment</a:t>
            </a:r>
          </a:p>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45-minute client conversation</a:t>
            </a:r>
          </a:p>
        </p:txBody>
      </p:sp>
      <p:sp>
        <p:nvSpPr>
          <p:cNvPr id="9" name="Rectangle 8">
            <a:extLst xmlns:a="http://schemas.openxmlformats.org/drawingml/2006/main">
              <a:ext uri="{FF2B5EF4-FFF2-40B4-BE49-F238E27FC236}">
                <a16:creationId xmlns:a16="http://schemas.microsoft.com/office/drawing/2014/main" id="{D17B8214-1C6E-4EA0-B9BB-003ADB231B1C}"/>
              </a:ext>
            </a:extLst>
          </p:cNvPr>
          <p:cNvSpPr>
            <a:spLocks xmlns:a="http://schemas.openxmlformats.org/drawingml/2006/main" noGrp="1"/>
          </p:cNvSpPr>
          <p:nvPr/>
        </p:nvSpPr>
        <p:spPr>
          <a:xfrm xmlns:a="http://schemas.openxmlformats.org/drawingml/2006/main">
            <a:off x="914400" y="3829050"/>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RESEARCH GOAL</a:t>
            </a:r>
          </a:p>
        </p:txBody>
      </p:sp>
      <p:sp>
        <p:nvSpPr>
          <p:cNvPr id="10" name="Rectangle 9">
            <a:extLst xmlns:a="http://schemas.openxmlformats.org/drawingml/2006/main">
              <a:ext uri="{FF2B5EF4-FFF2-40B4-BE49-F238E27FC236}">
                <a16:creationId xmlns:a16="http://schemas.microsoft.com/office/drawing/2014/main" id="{3A0CF361-6C38-47C4-9C26-70FA40F4B426}"/>
              </a:ext>
            </a:extLst>
          </p:cNvPr>
          <p:cNvSpPr>
            <a:spLocks xmlns:a="http://schemas.openxmlformats.org/drawingml/2006/main" noGrp="1"/>
          </p:cNvSpPr>
          <p:nvPr/>
        </p:nvSpPr>
        <p:spPr>
          <a:xfrm xmlns:a="http://schemas.openxmlformats.org/drawingml/2006/main">
            <a:off x="914400" y="4238625"/>
            <a:ext cx="4095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20000"/>
              </a:lnSpc>
              <a:buNone/>
              <a:defRPr sz="1725" b="0" i="0">
                <a:solidFill>
                  <a:srgbClr val="121416"/>
                </a:solidFill>
                <a:latin typeface="Arial"/>
                <a:ea typeface="Arial"/>
                <a:cs typeface="Arial"/>
              </a:defRPr>
            </a:pPr>
            <a:r>
              <a:rPr sz="1725" b="0" i="0">
                <a:solidFill>
                  <a:srgbClr val="121416"/>
                </a:solidFill>
                <a:latin typeface="Arial"/>
                <a:ea typeface="Arial"/>
                <a:cs typeface="Arial"/>
              </a:rPr>
              <a:t>Prepare the interpreter for a discussion with Rob about data and AI architecture.</a:t>
            </a:r>
          </a:p>
        </p:txBody>
      </p:sp>
      <p:sp>
        <p:nvSpPr>
          <p:cNvPr id="11" name="Rectangle 10">
            <a:extLst xmlns:a="http://schemas.openxmlformats.org/drawingml/2006/main">
              <a:ext uri="{FF2B5EF4-FFF2-40B4-BE49-F238E27FC236}">
                <a16:creationId xmlns:a16="http://schemas.microsoft.com/office/drawing/2014/main" id="{89622C4D-3A82-4F54-B003-EE2EB2069405}"/>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53637EF3-72CF-488C-AFDB-41476419A737}"/>
              </a:ext>
            </a:extLst>
          </p:cNvPr>
          <p:cNvSpPr>
            <a:spLocks xmlns:a="http://schemas.openxmlformats.org/drawingml/2006/main" noGrp="1"/>
          </p:cNvSpPr>
          <p:nvPr/>
        </p:nvSpPr>
        <p:spPr>
          <a:xfrm xmlns:a="http://schemas.openxmlformats.org/drawingml/2006/main">
            <a:off x="6400800" y="2266950"/>
            <a:ext cx="2286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DEMO SOURCE BOUNDARY</a:t>
            </a:r>
          </a:p>
        </p:txBody>
      </p:sp>
      <p:sp>
        <p:nvSpPr>
          <p:cNvPr id="13" name="Rectangle 12">
            <a:extLst xmlns:a="http://schemas.openxmlformats.org/drawingml/2006/main">
              <a:ext uri="{FF2B5EF4-FFF2-40B4-BE49-F238E27FC236}">
                <a16:creationId xmlns:a16="http://schemas.microsoft.com/office/drawing/2014/main" id="{B929E23A-E03D-41B4-B854-346D189F9F1D}"/>
              </a:ext>
            </a:extLst>
          </p:cNvPr>
          <p:cNvSpPr>
            <a:spLocks xmlns:a="http://schemas.openxmlformats.org/drawingml/2006/main" noGrp="1"/>
          </p:cNvSpPr>
          <p:nvPr/>
        </p:nvSpPr>
        <p:spPr>
          <a:xfrm xmlns:a="http://schemas.openxmlformats.org/drawingml/2006/main">
            <a:off x="6400800" y="2781300"/>
            <a:ext cx="4667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4510"/>
          </a:bodyPr>
          <a:lstStyle xmlns:a="http://schemas.openxmlformats.org/drawingml/2006/main"/>
          <a:p xmlns:a="http://schemas.openxmlformats.org/drawingml/2006/main">
            <a:pPr algn="l">
              <a:lnSpc>
                <a:spcPct val="120000"/>
              </a:lnSpc>
              <a:buNone/>
              <a:defRPr sz="1950" b="1" i="0">
                <a:solidFill>
                  <a:srgbClr val="121416"/>
                </a:solidFill>
                <a:latin typeface="Arial"/>
                <a:ea typeface="Arial"/>
                <a:cs typeface="Arial"/>
              </a:defRPr>
            </a:pPr>
            <a:r>
              <a:rPr sz="1950" b="1" i="0">
                <a:solidFill>
                  <a:srgbClr val="121416"/>
                </a:solidFill>
                <a:latin typeface="Arial"/>
                <a:ea typeface="Arial"/>
                <a:cs typeface="Arial"/>
              </a:rPr>
              <a:t>Public web only</a:t>
            </a:r>
          </a:p>
          <a:p xmlns:a="http://schemas.openxmlformats.org/drawingml/2006/main">
            <a:endParaRPr sz="1950" b="1" i="0">
              <a:solidFill>
                <a:srgbClr val="121416"/>
              </a:solidFill>
              <a:latin typeface="Arial"/>
              <a:ea typeface="Arial"/>
              <a:cs typeface="Arial"/>
            </a:endParaRPr>
          </a:p>
          <a:p xmlns:a="http://schemas.openxmlformats.org/drawingml/2006/main">
            <a:pPr algn="l">
              <a:lnSpc>
                <a:spcPct val="120000"/>
              </a:lnSpc>
              <a:buNone/>
              <a:defRPr sz="1950" b="1" i="0">
                <a:solidFill>
                  <a:srgbClr val="121416"/>
                </a:solidFill>
                <a:latin typeface="Arial"/>
                <a:ea typeface="Arial"/>
                <a:cs typeface="Arial"/>
              </a:defRPr>
            </a:pPr>
            <a:r>
              <a:rPr sz="1950" b="1" i="0">
                <a:solidFill>
                  <a:srgbClr val="121416"/>
                </a:solidFill>
                <a:latin typeface="Arial"/>
                <a:ea typeface="Arial"/>
                <a:cs typeface="Arial"/>
              </a:rPr>
              <a:t>No client documents</a:t>
            </a:r>
          </a:p>
          <a:p xmlns:a="http://schemas.openxmlformats.org/drawingml/2006/main">
            <a:endParaRPr sz="1950" b="1" i="0">
              <a:solidFill>
                <a:srgbClr val="121416"/>
              </a:solidFill>
              <a:latin typeface="Arial"/>
              <a:ea typeface="Arial"/>
              <a:cs typeface="Arial"/>
            </a:endParaRPr>
          </a:p>
          <a:p xmlns:a="http://schemas.openxmlformats.org/drawingml/2006/main">
            <a:pPr algn="l">
              <a:lnSpc>
                <a:spcPct val="120000"/>
              </a:lnSpc>
              <a:buNone/>
              <a:defRPr sz="1950" b="1" i="0">
                <a:solidFill>
                  <a:srgbClr val="121416"/>
                </a:solidFill>
                <a:latin typeface="Arial"/>
                <a:ea typeface="Arial"/>
                <a:cs typeface="Arial"/>
              </a:defRPr>
            </a:pPr>
            <a:r>
              <a:rPr sz="1950" b="1" i="0">
                <a:solidFill>
                  <a:srgbClr val="121416"/>
                </a:solidFill>
                <a:latin typeface="Arial"/>
                <a:ea typeface="Arial"/>
                <a:cs typeface="Arial"/>
              </a:rPr>
              <a:t>No personality assessment</a:t>
            </a:r>
          </a:p>
          <a:p xmlns:a="http://schemas.openxmlformats.org/drawingml/2006/main">
            <a:endParaRPr sz="1950" b="1" i="0">
              <a:solidFill>
                <a:srgbClr val="121416"/>
              </a:solidFill>
              <a:latin typeface="Arial"/>
              <a:ea typeface="Arial"/>
              <a:cs typeface="Arial"/>
            </a:endParaRPr>
          </a:p>
          <a:p xmlns:a="http://schemas.openxmlformats.org/drawingml/2006/main">
            <a:pPr algn="l">
              <a:lnSpc>
                <a:spcPct val="120000"/>
              </a:lnSpc>
              <a:buNone/>
              <a:defRPr sz="1950" b="1" i="0">
                <a:solidFill>
                  <a:srgbClr val="121416"/>
                </a:solidFill>
                <a:latin typeface="Arial"/>
                <a:ea typeface="Arial"/>
                <a:cs typeface="Arial"/>
              </a:defRPr>
            </a:pPr>
            <a:r>
              <a:rPr sz="1950" b="1" i="0">
                <a:solidFill>
                  <a:srgbClr val="121416"/>
                </a:solidFill>
                <a:latin typeface="Arial"/>
                <a:ea typeface="Arial"/>
                <a:cs typeface="Arial"/>
              </a:rPr>
              <a:t>No assumed access preferences</a:t>
            </a:r>
          </a:p>
        </p:txBody>
      </p:sp>
      <p:sp>
        <p:nvSpPr>
          <p:cNvPr id="14" name="Rectangle 13">
            <a:extLst xmlns:a="http://schemas.openxmlformats.org/drawingml/2006/main">
              <a:ext uri="{FF2B5EF4-FFF2-40B4-BE49-F238E27FC236}">
                <a16:creationId xmlns:a16="http://schemas.microsoft.com/office/drawing/2014/main" id="{2D8A8843-1488-4A0F-B1C5-C8CE4C92B1BF}"/>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Output: a sourced terminology and context brief for the interpreter.</a:t>
            </a:r>
          </a:p>
        </p:txBody>
      </p:sp>
    </p:spTree>
    <p:extLst>
      <p:ext uri="{BB962C8B-B14F-4D97-AF65-F5344CB8AC3E}">
        <p14:creationId xmlns:p14="http://schemas.microsoft.com/office/powerpoint/2010/main" val="55772494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Rectangle 21">
            <a:extLst xmlns:a="http://schemas.openxmlformats.org/drawingml/2006/main">
              <a:ext uri="{FF2B5EF4-FFF2-40B4-BE49-F238E27FC236}">
                <a16:creationId xmlns:a16="http://schemas.microsoft.com/office/drawing/2014/main" id="{84CCE49F-5444-4202-874C-93E82B51961E}"/>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2 — LIVE DEMO</a:t>
            </a:r>
          </a:p>
        </p:txBody>
      </p:sp>
      <p:sp>
        <p:nvSpPr>
          <p:cNvPr id="2" name="Rectangle 1">
            <a:extLst xmlns:a="http://schemas.openxmlformats.org/drawingml/2006/main">
              <a:ext uri="{FF2B5EF4-FFF2-40B4-BE49-F238E27FC236}">
                <a16:creationId xmlns:a16="http://schemas.microsoft.com/office/drawing/2014/main" id="{61BB97C9-F4E2-452A-9B87-F740F35F6FAD}"/>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Starting the ChatGPT research</a:t>
            </a:r>
          </a:p>
        </p:txBody>
      </p:sp>
      <p:sp>
        <p:nvSpPr>
          <p:cNvPr id="3" name="Rectangle 2">
            <a:extLst xmlns:a="http://schemas.openxmlformats.org/drawingml/2006/main">
              <a:ext uri="{FF2B5EF4-FFF2-40B4-BE49-F238E27FC236}">
                <a16:creationId xmlns:a16="http://schemas.microsoft.com/office/drawing/2014/main" id="{D96BF983-012A-492D-A738-78B5E0A52312}"/>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2E45343-2C18-4AB6-AF10-B30645B109F4}"/>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EB4297CD-F6F0-4485-941D-30C9782ECDB1}"/>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18</a:t>
            </a:r>
          </a:p>
        </p:txBody>
      </p:sp>
      <p:sp>
        <p:nvSpPr>
          <p:cNvPr id="6" name="Rounded Rectangle 5">
            <a:extLst xmlns:a="http://schemas.openxmlformats.org/drawingml/2006/main">
              <a:ext uri="{FF2B5EF4-FFF2-40B4-BE49-F238E27FC236}">
                <a16:creationId xmlns:a16="http://schemas.microsoft.com/office/drawing/2014/main" id="{8A3ABF41-BCD5-418B-85C7-3B2AA06067FE}"/>
              </a:ext>
            </a:extLst>
          </p:cNvPr>
          <p:cNvSpPr>
            <a:spLocks xmlns:a="http://schemas.openxmlformats.org/drawingml/2006/main" noGrp="1"/>
          </p:cNvSpPr>
          <p:nvPr/>
        </p:nvSpPr>
        <p:spPr>
          <a:xfrm xmlns:a="http://schemas.openxmlformats.org/drawingml/2006/main">
            <a:off x="876300" y="2066925"/>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1A531B00-81A0-43D5-938C-64F4F98DA943}"/>
              </a:ext>
            </a:extLst>
          </p:cNvPr>
          <p:cNvSpPr>
            <a:spLocks xmlns:a="http://schemas.openxmlformats.org/drawingml/2006/main" noGrp="1"/>
          </p:cNvSpPr>
          <p:nvPr/>
        </p:nvSpPr>
        <p:spPr>
          <a:xfrm xmlns:a="http://schemas.openxmlformats.org/drawingml/2006/main">
            <a:off x="876300" y="207645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1</a:t>
            </a:r>
          </a:p>
        </p:txBody>
      </p:sp>
      <p:sp>
        <p:nvSpPr>
          <p:cNvPr id="8" name="Rectangle 7">
            <a:extLst xmlns:a="http://schemas.openxmlformats.org/drawingml/2006/main">
              <a:ext uri="{FF2B5EF4-FFF2-40B4-BE49-F238E27FC236}">
                <a16:creationId xmlns:a16="http://schemas.microsoft.com/office/drawing/2014/main" id="{3AD286EE-8FC1-49E1-8041-9F8A1BA11407}"/>
              </a:ext>
            </a:extLst>
          </p:cNvPr>
          <p:cNvSpPr>
            <a:spLocks xmlns:a="http://schemas.openxmlformats.org/drawingml/2006/main" noGrp="1"/>
          </p:cNvSpPr>
          <p:nvPr/>
        </p:nvSpPr>
        <p:spPr>
          <a:xfrm xmlns:a="http://schemas.openxmlformats.org/drawingml/2006/main">
            <a:off x="1524000" y="2000250"/>
            <a:ext cx="685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025" b="0" i="0">
                <a:solidFill>
                  <a:srgbClr val="121416"/>
                </a:solidFill>
                <a:latin typeface="Arial"/>
                <a:ea typeface="Arial"/>
                <a:cs typeface="Arial"/>
              </a:defRPr>
            </a:pPr>
            <a:r>
              <a:rPr sz="2025" b="0" i="0">
                <a:solidFill>
                  <a:srgbClr val="121416"/>
                </a:solidFill>
                <a:latin typeface="Arial"/>
                <a:ea typeface="Arial"/>
                <a:cs typeface="Arial"/>
              </a:rPr>
              <a:t>Open chatgpt.com and sign in</a:t>
            </a:r>
          </a:p>
        </p:txBody>
      </p:sp>
      <p:sp>
        <p:nvSpPr>
          <p:cNvPr id="9" name="Rounded Rectangle 8">
            <a:extLst xmlns:a="http://schemas.openxmlformats.org/drawingml/2006/main">
              <a:ext uri="{FF2B5EF4-FFF2-40B4-BE49-F238E27FC236}">
                <a16:creationId xmlns:a16="http://schemas.microsoft.com/office/drawing/2014/main" id="{FB93938F-E5C9-4679-8042-F4C009127710}"/>
              </a:ext>
            </a:extLst>
          </p:cNvPr>
          <p:cNvSpPr>
            <a:spLocks xmlns:a="http://schemas.openxmlformats.org/drawingml/2006/main" noGrp="1"/>
          </p:cNvSpPr>
          <p:nvPr/>
        </p:nvSpPr>
        <p:spPr>
          <a:xfrm xmlns:a="http://schemas.openxmlformats.org/drawingml/2006/main">
            <a:off x="876300" y="2857500"/>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06A57E09-7DB4-4478-B0C6-270F9D757FB2}"/>
              </a:ext>
            </a:extLst>
          </p:cNvPr>
          <p:cNvSpPr>
            <a:spLocks xmlns:a="http://schemas.openxmlformats.org/drawingml/2006/main" noGrp="1"/>
          </p:cNvSpPr>
          <p:nvPr/>
        </p:nvSpPr>
        <p:spPr>
          <a:xfrm xmlns:a="http://schemas.openxmlformats.org/drawingml/2006/main">
            <a:off x="876300" y="2867025"/>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2</a:t>
            </a:r>
          </a:p>
        </p:txBody>
      </p:sp>
      <p:sp>
        <p:nvSpPr>
          <p:cNvPr id="11" name="Rectangle 10">
            <a:extLst xmlns:a="http://schemas.openxmlformats.org/drawingml/2006/main">
              <a:ext uri="{FF2B5EF4-FFF2-40B4-BE49-F238E27FC236}">
                <a16:creationId xmlns:a16="http://schemas.microsoft.com/office/drawing/2014/main" id="{8DAC2B68-BA0E-4755-A7E9-8763D26CF6BD}"/>
              </a:ext>
            </a:extLst>
          </p:cNvPr>
          <p:cNvSpPr>
            <a:spLocks xmlns:a="http://schemas.openxmlformats.org/drawingml/2006/main" noGrp="1"/>
          </p:cNvSpPr>
          <p:nvPr/>
        </p:nvSpPr>
        <p:spPr>
          <a:xfrm xmlns:a="http://schemas.openxmlformats.org/drawingml/2006/main">
            <a:off x="1524000" y="2790825"/>
            <a:ext cx="685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025" b="0" i="0">
                <a:solidFill>
                  <a:srgbClr val="121416"/>
                </a:solidFill>
                <a:latin typeface="Arial"/>
                <a:ea typeface="Arial"/>
                <a:cs typeface="Arial"/>
              </a:defRPr>
            </a:pPr>
            <a:r>
              <a:rPr sz="2025" b="0" i="0">
                <a:solidFill>
                  <a:srgbClr val="121416"/>
                </a:solidFill>
                <a:latin typeface="Arial"/>
                <a:ea typeface="Arial"/>
                <a:cs typeface="Arial"/>
              </a:rPr>
              <a:t>Start a new chat</a:t>
            </a:r>
          </a:p>
        </p:txBody>
      </p:sp>
      <p:sp>
        <p:nvSpPr>
          <p:cNvPr id="12" name="Rounded Rectangle 11">
            <a:extLst xmlns:a="http://schemas.openxmlformats.org/drawingml/2006/main">
              <a:ext uri="{FF2B5EF4-FFF2-40B4-BE49-F238E27FC236}">
                <a16:creationId xmlns:a16="http://schemas.microsoft.com/office/drawing/2014/main" id="{3D99F293-0438-4471-B3F3-BF086E023EC4}"/>
              </a:ext>
            </a:extLst>
          </p:cNvPr>
          <p:cNvSpPr>
            <a:spLocks xmlns:a="http://schemas.openxmlformats.org/drawingml/2006/main" noGrp="1"/>
          </p:cNvSpPr>
          <p:nvPr/>
        </p:nvSpPr>
        <p:spPr>
          <a:xfrm xmlns:a="http://schemas.openxmlformats.org/drawingml/2006/main">
            <a:off x="876300" y="3648075"/>
            <a:ext cx="400050" cy="400050"/>
          </a:xfrm>
          <a:prstGeom xmlns:a="http://schemas.openxmlformats.org/drawingml/2006/main" prst="roundRect">
            <a:avLst>
              <a:gd name="adj" fmla="val 19048"/>
            </a:avLst>
          </a:prstGeom>
          <a:solidFill xmlns:a="http://schemas.openxmlformats.org/drawingml/2006/main">
            <a:srgbClr val="087A7C"/>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3" name="Rectangle 12">
            <a:extLst xmlns:a="http://schemas.openxmlformats.org/drawingml/2006/main">
              <a:ext uri="{FF2B5EF4-FFF2-40B4-BE49-F238E27FC236}">
                <a16:creationId xmlns:a16="http://schemas.microsoft.com/office/drawing/2014/main" id="{E0416E57-EDC3-408D-ABE6-94AAB231B7A3}"/>
              </a:ext>
            </a:extLst>
          </p:cNvPr>
          <p:cNvSpPr>
            <a:spLocks xmlns:a="http://schemas.openxmlformats.org/drawingml/2006/main" noGrp="1"/>
          </p:cNvSpPr>
          <p:nvPr/>
        </p:nvSpPr>
        <p:spPr>
          <a:xfrm xmlns:a="http://schemas.openxmlformats.org/drawingml/2006/main">
            <a:off x="876300" y="365760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3</a:t>
            </a:r>
          </a:p>
        </p:txBody>
      </p:sp>
      <p:sp>
        <p:nvSpPr>
          <p:cNvPr id="14" name="Rectangle 13">
            <a:extLst xmlns:a="http://schemas.openxmlformats.org/drawingml/2006/main">
              <a:ext uri="{FF2B5EF4-FFF2-40B4-BE49-F238E27FC236}">
                <a16:creationId xmlns:a16="http://schemas.microsoft.com/office/drawing/2014/main" id="{A80B8856-06D8-4485-9658-856D23373679}"/>
              </a:ext>
            </a:extLst>
          </p:cNvPr>
          <p:cNvSpPr>
            <a:spLocks xmlns:a="http://schemas.openxmlformats.org/drawingml/2006/main" noGrp="1"/>
          </p:cNvSpPr>
          <p:nvPr/>
        </p:nvSpPr>
        <p:spPr>
          <a:xfrm xmlns:a="http://schemas.openxmlformats.org/drawingml/2006/main">
            <a:off x="1524000" y="3581400"/>
            <a:ext cx="685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025" b="1" i="0">
                <a:solidFill>
                  <a:srgbClr val="121416"/>
                </a:solidFill>
                <a:latin typeface="Arial"/>
                <a:ea typeface="Arial"/>
                <a:cs typeface="Arial"/>
              </a:defRPr>
            </a:pPr>
            <a:r>
              <a:rPr sz="2025" b="1" i="0">
                <a:solidFill>
                  <a:srgbClr val="121416"/>
                </a:solidFill>
                <a:latin typeface="Arial"/>
                <a:ea typeface="Arial"/>
                <a:cs typeface="Arial"/>
              </a:rPr>
              <a:t>Choose Deep research from the available tools</a:t>
            </a:r>
          </a:p>
        </p:txBody>
      </p:sp>
      <p:sp>
        <p:nvSpPr>
          <p:cNvPr id="15" name="Rounded Rectangle 14">
            <a:extLst xmlns:a="http://schemas.openxmlformats.org/drawingml/2006/main">
              <a:ext uri="{FF2B5EF4-FFF2-40B4-BE49-F238E27FC236}">
                <a16:creationId xmlns:a16="http://schemas.microsoft.com/office/drawing/2014/main" id="{B8C31029-B639-4600-B407-78312D92A87D}"/>
              </a:ext>
            </a:extLst>
          </p:cNvPr>
          <p:cNvSpPr>
            <a:spLocks xmlns:a="http://schemas.openxmlformats.org/drawingml/2006/main" noGrp="1"/>
          </p:cNvSpPr>
          <p:nvPr/>
        </p:nvSpPr>
        <p:spPr>
          <a:xfrm xmlns:a="http://schemas.openxmlformats.org/drawingml/2006/main">
            <a:off x="876300" y="4438650"/>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6" name="Rectangle 15">
            <a:extLst xmlns:a="http://schemas.openxmlformats.org/drawingml/2006/main">
              <a:ext uri="{FF2B5EF4-FFF2-40B4-BE49-F238E27FC236}">
                <a16:creationId xmlns:a16="http://schemas.microsoft.com/office/drawing/2014/main" id="{AD7BA235-7CBD-46D3-8DF5-AD45E0104FE5}"/>
              </a:ext>
            </a:extLst>
          </p:cNvPr>
          <p:cNvSpPr>
            <a:spLocks xmlns:a="http://schemas.openxmlformats.org/drawingml/2006/main" noGrp="1"/>
          </p:cNvSpPr>
          <p:nvPr/>
        </p:nvSpPr>
        <p:spPr>
          <a:xfrm xmlns:a="http://schemas.openxmlformats.org/drawingml/2006/main">
            <a:off x="876300" y="4448175"/>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4</a:t>
            </a:r>
          </a:p>
        </p:txBody>
      </p:sp>
      <p:sp>
        <p:nvSpPr>
          <p:cNvPr id="17" name="Rectangle 16">
            <a:extLst xmlns:a="http://schemas.openxmlformats.org/drawingml/2006/main">
              <a:ext uri="{FF2B5EF4-FFF2-40B4-BE49-F238E27FC236}">
                <a16:creationId xmlns:a16="http://schemas.microsoft.com/office/drawing/2014/main" id="{65867E2F-3267-4EC5-820E-B036CDA5B85D}"/>
              </a:ext>
            </a:extLst>
          </p:cNvPr>
          <p:cNvSpPr>
            <a:spLocks xmlns:a="http://schemas.openxmlformats.org/drawingml/2006/main" noGrp="1"/>
          </p:cNvSpPr>
          <p:nvPr/>
        </p:nvSpPr>
        <p:spPr>
          <a:xfrm xmlns:a="http://schemas.openxmlformats.org/drawingml/2006/main">
            <a:off x="1524000" y="4371975"/>
            <a:ext cx="685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2025" b="0" i="0">
                <a:solidFill>
                  <a:srgbClr val="121416"/>
                </a:solidFill>
                <a:latin typeface="Arial"/>
                <a:ea typeface="Arial"/>
                <a:cs typeface="Arial"/>
              </a:defRPr>
            </a:pPr>
            <a:r>
              <a:rPr sz="2025" b="0" i="0">
                <a:solidFill>
                  <a:srgbClr val="121416"/>
                </a:solidFill>
                <a:latin typeface="Arial"/>
                <a:ea typeface="Arial"/>
                <a:cs typeface="Arial"/>
              </a:rPr>
              <a:t>Or use Search for a shorter web lookup</a:t>
            </a:r>
          </a:p>
        </p:txBody>
      </p:sp>
      <p:sp>
        <p:nvSpPr>
          <p:cNvPr id="18" name="Rectangle 17">
            <a:extLst xmlns:a="http://schemas.openxmlformats.org/drawingml/2006/main">
              <a:ext uri="{FF2B5EF4-FFF2-40B4-BE49-F238E27FC236}">
                <a16:creationId xmlns:a16="http://schemas.microsoft.com/office/drawing/2014/main" id="{6C33D8C8-C3C4-40B5-8FE1-EFBB7CE9BA9B}"/>
              </a:ext>
            </a:extLst>
          </p:cNvPr>
          <p:cNvSpPr>
            <a:spLocks xmlns:a="http://schemas.openxmlformats.org/drawingml/2006/main" noGrp="1"/>
          </p:cNvSpPr>
          <p:nvPr/>
        </p:nvSpPr>
        <p:spPr>
          <a:xfrm xmlns:a="http://schemas.openxmlformats.org/drawingml/2006/main">
            <a:off x="8858250" y="2152650"/>
            <a:ext cx="2286000" cy="24765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9" name="Rectangle 18">
            <a:extLst xmlns:a="http://schemas.openxmlformats.org/drawingml/2006/main">
              <a:ext uri="{FF2B5EF4-FFF2-40B4-BE49-F238E27FC236}">
                <a16:creationId xmlns:a16="http://schemas.microsoft.com/office/drawing/2014/main" id="{8B97FA97-05DE-47EE-982A-1648530BA9BD}"/>
              </a:ext>
            </a:extLst>
          </p:cNvPr>
          <p:cNvSpPr>
            <a:spLocks xmlns:a="http://schemas.openxmlformats.org/drawingml/2006/main" noGrp="1"/>
          </p:cNvSpPr>
          <p:nvPr/>
        </p:nvSpPr>
        <p:spPr>
          <a:xfrm xmlns:a="http://schemas.openxmlformats.org/drawingml/2006/main">
            <a:off x="9124950" y="2400300"/>
            <a:ext cx="1809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BD4054"/>
                </a:solidFill>
                <a:latin typeface="Arial"/>
                <a:ea typeface="Arial"/>
                <a:cs typeface="Arial"/>
              </a:defRPr>
            </a:pPr>
            <a:r>
              <a:rPr sz="975" b="1" i="0">
                <a:solidFill>
                  <a:srgbClr val="BD4054"/>
                </a:solidFill>
                <a:latin typeface="Arial"/>
                <a:ea typeface="Arial"/>
                <a:cs typeface="Arial"/>
              </a:rPr>
              <a:t>BEFORE UPLOADING</a:t>
            </a:r>
          </a:p>
        </p:txBody>
      </p:sp>
      <p:sp>
        <p:nvSpPr>
          <p:cNvPr id="20" name="Rectangle 19">
            <a:extLst xmlns:a="http://schemas.openxmlformats.org/drawingml/2006/main">
              <a:ext uri="{FF2B5EF4-FFF2-40B4-BE49-F238E27FC236}">
                <a16:creationId xmlns:a16="http://schemas.microsoft.com/office/drawing/2014/main" id="{EEB29606-85E7-43D3-B26C-00975AFB726A}"/>
              </a:ext>
            </a:extLst>
          </p:cNvPr>
          <p:cNvSpPr>
            <a:spLocks xmlns:a="http://schemas.openxmlformats.org/drawingml/2006/main" noGrp="1"/>
          </p:cNvSpPr>
          <p:nvPr/>
        </p:nvSpPr>
        <p:spPr>
          <a:xfrm xmlns:a="http://schemas.openxmlformats.org/drawingml/2006/main">
            <a:off x="9124950" y="3009900"/>
            <a:ext cx="17526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85120"/>
          </a:bodyPr>
          <a:lstStyle xmlns:a="http://schemas.openxmlformats.org/drawingml/2006/main"/>
          <a:p xmlns:a="http://schemas.openxmlformats.org/drawingml/2006/main">
            <a:pPr algn="l">
              <a:lnSpc>
                <a:spcPct val="118000"/>
              </a:lnSpc>
              <a:buNone/>
              <a:defRPr sz="1650" b="1" i="0">
                <a:solidFill>
                  <a:srgbClr val="121416"/>
                </a:solidFill>
                <a:latin typeface="Arial"/>
                <a:ea typeface="Arial"/>
                <a:cs typeface="Arial"/>
              </a:defRPr>
            </a:pPr>
            <a:r>
              <a:rPr sz="1650" b="1" i="0">
                <a:solidFill>
                  <a:srgbClr val="121416"/>
                </a:solidFill>
                <a:latin typeface="Arial"/>
                <a:ea typeface="Arial"/>
                <a:cs typeface="Arial"/>
              </a:rPr>
              <a:t>Confirm that the tool and the information are approved for this assignment.</a:t>
            </a:r>
          </a:p>
        </p:txBody>
      </p:sp>
      <p:sp>
        <p:nvSpPr>
          <p:cNvPr id="21" name="Rectangle 20">
            <a:extLst xmlns:a="http://schemas.openxmlformats.org/drawingml/2006/main">
              <a:ext uri="{FF2B5EF4-FFF2-40B4-BE49-F238E27FC236}">
                <a16:creationId xmlns:a16="http://schemas.microsoft.com/office/drawing/2014/main" id="{A71A95E7-0C0C-4151-8830-A4A92307A66B}"/>
              </a:ext>
            </a:extLst>
          </p:cNvPr>
          <p:cNvSpPr>
            <a:spLocks xmlns:a="http://schemas.openxmlformats.org/drawingml/2006/main" noGrp="1"/>
          </p:cNvSpPr>
          <p:nvPr/>
        </p:nvSpPr>
        <p:spPr>
          <a:xfrm xmlns:a="http://schemas.openxmlformats.org/drawingml/2006/main">
            <a:off x="1428750" y="556260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For this demonstration, ChatGPT receives public sources only.</a:t>
            </a:r>
          </a:p>
        </p:txBody>
      </p:sp>
    </p:spTree>
    <p:extLst>
      <p:ext uri="{BB962C8B-B14F-4D97-AF65-F5344CB8AC3E}">
        <p14:creationId xmlns:p14="http://schemas.microsoft.com/office/powerpoint/2010/main" val="28886905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Rectangle 6">
            <a:extLst xmlns:a="http://schemas.openxmlformats.org/drawingml/2006/main">
              <a:ext uri="{FF2B5EF4-FFF2-40B4-BE49-F238E27FC236}">
                <a16:creationId xmlns:a16="http://schemas.microsoft.com/office/drawing/2014/main" id="{35E3EDA6-8A03-447E-AD81-2A025F8507F9}"/>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ILLUSTRATIVE INTERFACE • SAMPLE OUTPUT</a:t>
            </a:r>
          </a:p>
        </p:txBody>
      </p:sp>
      <p:sp>
        <p:nvSpPr>
          <p:cNvPr id="2" name="Rectangle 1">
            <a:extLst xmlns:a="http://schemas.openxmlformats.org/drawingml/2006/main">
              <a:ext uri="{FF2B5EF4-FFF2-40B4-BE49-F238E27FC236}">
                <a16:creationId xmlns:a16="http://schemas.microsoft.com/office/drawing/2014/main" id="{7FF68CC6-CA37-4E47-8DF8-C214A705A0D8}"/>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The ChatGPT research sequence</a:t>
            </a:r>
          </a:p>
        </p:txBody>
      </p:sp>
      <p:sp>
        <p:nvSpPr>
          <p:cNvPr id="3" name="Rectangle 2">
            <a:extLst xmlns:a="http://schemas.openxmlformats.org/drawingml/2006/main">
              <a:ext uri="{FF2B5EF4-FFF2-40B4-BE49-F238E27FC236}">
                <a16:creationId xmlns:a16="http://schemas.microsoft.com/office/drawing/2014/main" id="{A09B7D27-73B2-4728-971D-C6898A151580}"/>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9953CCAC-C04B-4246-B839-45B6CCE90643}"/>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4F55F2FB-0D09-4595-B91B-7A6995B39C02}"/>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19</a:t>
            </a:r>
          </a:p>
        </p:txBody>
      </p:sp>
      <p:pic>
        <p:nvPicPr>
          <p:cNvPr id="14" name="Picture 13"/>
          <p:cNvPicPr>
            <a:picLocks xmlns:a="http://schemas.openxmlformats.org/drawingml/2006/main" noChangeAspect="1"/>
          </p:cNvPicPr>
          <p:nvPr/>
        </p:nvPicPr>
        <p:blipFill>
          <a:blip xmlns:r="http://schemas.openxmlformats.org/officeDocument/2006/relationships" xmlns:a="http://schemas.openxmlformats.org/drawingml/2006/main" r:embed="R7be82573fc07430c"/>
          <a:stretch xmlns:a="http://schemas.openxmlformats.org/drawingml/2006/main"/>
        </p:blipFill>
        <p:spPr>
          <a:xfrm xmlns:a="http://schemas.openxmlformats.org/drawingml/2006/main">
            <a:off x="1991849" y="1600200"/>
            <a:ext cx="8208303" cy="4619625"/>
          </a:xfrm>
          <a:prstGeom xmlns:a="http://schemas.openxmlformats.org/drawingml/2006/main" prst="rect">
            <a:avLst/>
          </a:prstGeom>
        </p:spPr>
      </p:pic>
    </p:spTree>
    <p:extLst>
      <p:ext uri="{BB962C8B-B14F-4D97-AF65-F5344CB8AC3E}">
        <p14:creationId xmlns:p14="http://schemas.microsoft.com/office/powerpoint/2010/main" val="102235641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ectangle 8">
            <a:extLst xmlns:a="http://schemas.openxmlformats.org/drawingml/2006/main">
              <a:ext uri="{FF2B5EF4-FFF2-40B4-BE49-F238E27FC236}">
                <a16:creationId xmlns:a16="http://schemas.microsoft.com/office/drawing/2014/main" id="{F39EF248-5FBD-46C0-92EB-7AF7DD8551D5}"/>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2 — LIVE DEMO</a:t>
            </a:r>
          </a:p>
        </p:txBody>
      </p:sp>
      <p:sp>
        <p:nvSpPr>
          <p:cNvPr id="2" name="Rectangle 1">
            <a:extLst xmlns:a="http://schemas.openxmlformats.org/drawingml/2006/main">
              <a:ext uri="{FF2B5EF4-FFF2-40B4-BE49-F238E27FC236}">
                <a16:creationId xmlns:a16="http://schemas.microsoft.com/office/drawing/2014/main" id="{4CD592B0-88D0-4D2A-A58F-D6EC667B0D22}"/>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First prompt: set the boundary</a:t>
            </a:r>
          </a:p>
        </p:txBody>
      </p:sp>
      <p:sp>
        <p:nvSpPr>
          <p:cNvPr id="3" name="Rectangle 2">
            <a:extLst xmlns:a="http://schemas.openxmlformats.org/drawingml/2006/main">
              <a:ext uri="{FF2B5EF4-FFF2-40B4-BE49-F238E27FC236}">
                <a16:creationId xmlns:a16="http://schemas.microsoft.com/office/drawing/2014/main" id="{B1FD048F-828E-41EB-B314-B204355E4703}"/>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1A88D92A-3819-4C67-B504-0000A051C099}"/>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F34F9683-BFBB-492A-93DF-51782AB6E538}"/>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20</a:t>
            </a:r>
          </a:p>
        </p:txBody>
      </p:sp>
      <p:sp>
        <p:nvSpPr>
          <p:cNvPr id="6" name="Rectangle 5">
            <a:extLst xmlns:a="http://schemas.openxmlformats.org/drawingml/2006/main">
              <a:ext uri="{FF2B5EF4-FFF2-40B4-BE49-F238E27FC236}">
                <a16:creationId xmlns:a16="http://schemas.microsoft.com/office/drawing/2014/main" id="{42FE626B-FF94-4F45-AF1F-89F0EA8FDFF6}"/>
              </a:ext>
            </a:extLst>
          </p:cNvPr>
          <p:cNvSpPr>
            <a:spLocks xmlns:a="http://schemas.openxmlformats.org/drawingml/2006/main" noGrp="1"/>
          </p:cNvSpPr>
          <p:nvPr/>
        </p:nvSpPr>
        <p:spPr>
          <a:xfrm xmlns:a="http://schemas.openxmlformats.org/drawingml/2006/main">
            <a:off x="685800" y="1847850"/>
            <a:ext cx="10820400" cy="3810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E7C924B4-F87E-4E27-A441-348DFB3824E3}"/>
              </a:ext>
            </a:extLst>
          </p:cNvPr>
          <p:cNvSpPr>
            <a:spLocks xmlns:a="http://schemas.openxmlformats.org/drawingml/2006/main" noGrp="1"/>
          </p:cNvSpPr>
          <p:nvPr/>
        </p:nvSpPr>
        <p:spPr>
          <a:xfrm xmlns:a="http://schemas.openxmlformats.org/drawingml/2006/main">
            <a:off x="1028700" y="2171700"/>
            <a:ext cx="101346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I am an ASL-English interpreter preparing for a 45-minute technical client meeting with Rob Koch. The topic is data and AI architecture.</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Search public professional sources only. First list the sources you plan to use. Focus on terminology, proper names, organizations, and Rob's published technical topics. Cite every factual claim.</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Do not infer personality, working style, language preferences, or access needs. Put missing information in a section called Questions for Rob.</a:t>
            </a:r>
          </a:p>
        </p:txBody>
      </p:sp>
      <p:sp>
        <p:nvSpPr>
          <p:cNvPr id="8" name="Rectangle 7">
            <a:extLst xmlns:a="http://schemas.openxmlformats.org/drawingml/2006/main">
              <a:ext uri="{FF2B5EF4-FFF2-40B4-BE49-F238E27FC236}">
                <a16:creationId xmlns:a16="http://schemas.microsoft.com/office/drawing/2014/main" id="{6A7A4D11-E64E-436E-ABE6-879A253CE97D}"/>
              </a:ext>
            </a:extLst>
          </p:cNvPr>
          <p:cNvSpPr>
            <a:spLocks xmlns:a="http://schemas.openxmlformats.org/drawingml/2006/main" noGrp="1"/>
          </p:cNvSpPr>
          <p:nvPr/>
        </p:nvSpPr>
        <p:spPr>
          <a:xfrm xmlns:a="http://schemas.openxmlformats.org/drawingml/2006/main">
            <a:off x="1428750" y="586740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650" b="1" i="0">
                <a:solidFill>
                  <a:srgbClr val="087A7C"/>
                </a:solidFill>
                <a:latin typeface="Arial"/>
                <a:ea typeface="Arial"/>
                <a:cs typeface="Arial"/>
              </a:defRPr>
            </a:pPr>
            <a:r>
              <a:rPr sz="1650" b="1" i="0">
                <a:solidFill>
                  <a:srgbClr val="087A7C"/>
                </a:solidFill>
                <a:latin typeface="Arial"/>
                <a:ea typeface="Arial"/>
                <a:cs typeface="Arial"/>
              </a:rPr>
              <a:t>Paste this prompt, then review the proposed research plan before starting.</a:t>
            </a:r>
          </a:p>
        </p:txBody>
      </p:sp>
    </p:spTree>
    <p:extLst>
      <p:ext uri="{BB962C8B-B14F-4D97-AF65-F5344CB8AC3E}">
        <p14:creationId xmlns:p14="http://schemas.microsoft.com/office/powerpoint/2010/main" val="92230222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1B64452B-E8F1-414D-B5EA-14F204C4320E}"/>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2 — LIVE DEMO</a:t>
            </a:r>
          </a:p>
        </p:txBody>
      </p:sp>
      <p:sp>
        <p:nvSpPr>
          <p:cNvPr id="2" name="Rectangle 1">
            <a:extLst xmlns:a="http://schemas.openxmlformats.org/drawingml/2006/main">
              <a:ext uri="{FF2B5EF4-FFF2-40B4-BE49-F238E27FC236}">
                <a16:creationId xmlns:a16="http://schemas.microsoft.com/office/drawing/2014/main" id="{6045DD79-C790-4943-BEE2-F5C0CFD3105E}"/>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The proposed research plan</a:t>
            </a:r>
          </a:p>
        </p:txBody>
      </p:sp>
      <p:sp>
        <p:nvSpPr>
          <p:cNvPr id="3" name="Rectangle 2">
            <a:extLst xmlns:a="http://schemas.openxmlformats.org/drawingml/2006/main">
              <a:ext uri="{FF2B5EF4-FFF2-40B4-BE49-F238E27FC236}">
                <a16:creationId xmlns:a16="http://schemas.microsoft.com/office/drawing/2014/main" id="{CFB2A868-366D-4651-9C1F-419BE5AF0371}"/>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31D00578-2760-4754-B492-28F5E8DE2262}"/>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7FCD2DC6-40FC-46B7-8928-387C1900F8DA}"/>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21</a:t>
            </a:r>
          </a:p>
        </p:txBody>
      </p:sp>
      <p:sp>
        <p:nvSpPr>
          <p:cNvPr id="6" name="Rectangle 5">
            <a:extLst xmlns:a="http://schemas.openxmlformats.org/drawingml/2006/main">
              <a:ext uri="{FF2B5EF4-FFF2-40B4-BE49-F238E27FC236}">
                <a16:creationId xmlns:a16="http://schemas.microsoft.com/office/drawing/2014/main" id="{60C2E2B4-30BD-4292-A567-573715D8034C}"/>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CBCA5348-6E85-41E4-A168-8419A50D28EB}"/>
              </a:ext>
            </a:extLst>
          </p:cNvPr>
          <p:cNvSpPr>
            <a:spLocks xmlns:a="http://schemas.openxmlformats.org/drawingml/2006/main" noGrp="1"/>
          </p:cNvSpPr>
          <p:nvPr/>
        </p:nvSpPr>
        <p:spPr>
          <a:xfrm xmlns:a="http://schemas.openxmlformats.org/drawingml/2006/main">
            <a:off x="914400" y="2266950"/>
            <a:ext cx="1333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KEEP</a:t>
            </a:r>
          </a:p>
        </p:txBody>
      </p:sp>
      <p:sp>
        <p:nvSpPr>
          <p:cNvPr id="8" name="Rectangle 7">
            <a:extLst xmlns:a="http://schemas.openxmlformats.org/drawingml/2006/main">
              <a:ext uri="{FF2B5EF4-FFF2-40B4-BE49-F238E27FC236}">
                <a16:creationId xmlns:a16="http://schemas.microsoft.com/office/drawing/2014/main" id="{4F2F312E-DA62-4EE3-B1DB-CEC64808034B}"/>
              </a:ext>
            </a:extLst>
          </p:cNvPr>
          <p:cNvSpPr>
            <a:spLocks xmlns:a="http://schemas.openxmlformats.org/drawingml/2006/main" noGrp="1"/>
          </p:cNvSpPr>
          <p:nvPr/>
        </p:nvSpPr>
        <p:spPr>
          <a:xfrm xmlns:a="http://schemas.openxmlformats.org/drawingml/2006/main">
            <a:off x="914400" y="2781300"/>
            <a:ext cx="4191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AWS Builder Center</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Rob's Sessionize profile</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Rob's published talks and blog</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CNCF sources relevant to the meeting</a:t>
            </a:r>
          </a:p>
        </p:txBody>
      </p:sp>
      <p:sp>
        <p:nvSpPr>
          <p:cNvPr id="9" name="Rectangle 8">
            <a:extLst xmlns:a="http://schemas.openxmlformats.org/drawingml/2006/main">
              <a:ext uri="{FF2B5EF4-FFF2-40B4-BE49-F238E27FC236}">
                <a16:creationId xmlns:a16="http://schemas.microsoft.com/office/drawing/2014/main" id="{9DCF2C0F-7972-436D-87A3-43165007651A}"/>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ACF346B9-534B-4CDF-B504-B58217EC911C}"/>
              </a:ext>
            </a:extLst>
          </p:cNvPr>
          <p:cNvSpPr>
            <a:spLocks xmlns:a="http://schemas.openxmlformats.org/drawingml/2006/main" noGrp="1"/>
          </p:cNvSpPr>
          <p:nvPr/>
        </p:nvSpPr>
        <p:spPr>
          <a:xfrm xmlns:a="http://schemas.openxmlformats.org/drawingml/2006/main">
            <a:off x="6400800" y="2266950"/>
            <a:ext cx="1809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BD4054"/>
                </a:solidFill>
                <a:latin typeface="Arial"/>
                <a:ea typeface="Arial"/>
                <a:cs typeface="Arial"/>
              </a:defRPr>
            </a:pPr>
            <a:r>
              <a:rPr sz="975" b="1" i="0">
                <a:solidFill>
                  <a:srgbClr val="BD4054"/>
                </a:solidFill>
                <a:latin typeface="Arial"/>
                <a:ea typeface="Arial"/>
                <a:cs typeface="Arial"/>
              </a:rPr>
              <a:t>EDIT OR REMOVE</a:t>
            </a:r>
          </a:p>
        </p:txBody>
      </p:sp>
      <p:sp>
        <p:nvSpPr>
          <p:cNvPr id="11" name="Rectangle 10">
            <a:extLst xmlns:a="http://schemas.openxmlformats.org/drawingml/2006/main">
              <a:ext uri="{FF2B5EF4-FFF2-40B4-BE49-F238E27FC236}">
                <a16:creationId xmlns:a16="http://schemas.microsoft.com/office/drawing/2014/main" id="{CE2985BF-E30C-48DE-B653-B4930D1BDC61}"/>
              </a:ext>
            </a:extLst>
          </p:cNvPr>
          <p:cNvSpPr>
            <a:spLocks xmlns:a="http://schemas.openxmlformats.org/drawingml/2006/main" noGrp="1"/>
          </p:cNvSpPr>
          <p:nvPr/>
        </p:nvSpPr>
        <p:spPr>
          <a:xfrm xmlns:a="http://schemas.openxmlformats.org/drawingml/2006/main">
            <a:off x="6400800" y="2781300"/>
            <a:ext cx="46672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9567"/>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Unrelated personal sources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Research about Deaf people in general</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Claims about personality or communication style</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Sources that cannot be opened or verified</a:t>
            </a:r>
          </a:p>
        </p:txBody>
      </p:sp>
      <p:sp>
        <p:nvSpPr>
          <p:cNvPr id="12" name="Rectangle 11">
            <a:extLst xmlns:a="http://schemas.openxmlformats.org/drawingml/2006/main">
              <a:ext uri="{FF2B5EF4-FFF2-40B4-BE49-F238E27FC236}">
                <a16:creationId xmlns:a16="http://schemas.microsoft.com/office/drawing/2014/main" id="{6BDE59E8-2435-4F06-A0CE-0476A74BA78C}"/>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When the plan matches the assignment, select Start research.</a:t>
            </a:r>
          </a:p>
        </p:txBody>
      </p:sp>
    </p:spTree>
    <p:extLst>
      <p:ext uri="{BB962C8B-B14F-4D97-AF65-F5344CB8AC3E}">
        <p14:creationId xmlns:p14="http://schemas.microsoft.com/office/powerpoint/2010/main" val="24116360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6D25B8C1-61F4-4E8A-8596-6F5A60122052}"/>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2 — LIVE DEMO</a:t>
            </a:r>
          </a:p>
        </p:txBody>
      </p:sp>
      <p:sp>
        <p:nvSpPr>
          <p:cNvPr id="2" name="Rectangle 1">
            <a:extLst xmlns:a="http://schemas.openxmlformats.org/drawingml/2006/main">
              <a:ext uri="{FF2B5EF4-FFF2-40B4-BE49-F238E27FC236}">
                <a16:creationId xmlns:a16="http://schemas.microsoft.com/office/drawing/2014/main" id="{76875AC6-491F-48C1-A7A7-A9F62CC8B205}"/>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Open the citations and check the claims</a:t>
            </a:r>
          </a:p>
        </p:txBody>
      </p:sp>
      <p:sp>
        <p:nvSpPr>
          <p:cNvPr id="3" name="Rectangle 2">
            <a:extLst xmlns:a="http://schemas.openxmlformats.org/drawingml/2006/main">
              <a:ext uri="{FF2B5EF4-FFF2-40B4-BE49-F238E27FC236}">
                <a16:creationId xmlns:a16="http://schemas.microsoft.com/office/drawing/2014/main" id="{21E16847-4CE7-4C8A-A348-C2DF07B3C99D}"/>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03CE1ECD-085B-4458-81AB-4FF780EAEC3F}"/>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9675BA56-D561-450A-BCBE-533930542251}"/>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22</a:t>
            </a:r>
          </a:p>
        </p:txBody>
      </p:sp>
      <p:sp>
        <p:nvSpPr>
          <p:cNvPr id="6" name="Rectangle 5">
            <a:extLst xmlns:a="http://schemas.openxmlformats.org/drawingml/2006/main">
              <a:ext uri="{FF2B5EF4-FFF2-40B4-BE49-F238E27FC236}">
                <a16:creationId xmlns:a16="http://schemas.microsoft.com/office/drawing/2014/main" id="{B13BE00D-26C2-47F1-B1ED-C87F763B4937}"/>
              </a:ext>
            </a:extLst>
          </p:cNvPr>
          <p:cNvSpPr>
            <a:spLocks xmlns:a="http://schemas.openxmlformats.org/drawingml/2006/main" noGrp="1"/>
          </p:cNvSpPr>
          <p:nvPr/>
        </p:nvSpPr>
        <p:spPr>
          <a:xfrm xmlns:a="http://schemas.openxmlformats.org/drawingml/2006/main">
            <a:off x="647700" y="2000250"/>
            <a:ext cx="52197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5025690E-5CA9-48EA-9436-D3080D4C9EFC}"/>
              </a:ext>
            </a:extLst>
          </p:cNvPr>
          <p:cNvSpPr>
            <a:spLocks xmlns:a="http://schemas.openxmlformats.org/drawingml/2006/main" noGrp="1"/>
          </p:cNvSpPr>
          <p:nvPr/>
        </p:nvSpPr>
        <p:spPr>
          <a:xfrm xmlns:a="http://schemas.openxmlformats.org/drawingml/2006/main">
            <a:off x="914400" y="2266950"/>
            <a:ext cx="2476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EXAMPLE CLAIMS TO VERIFY</a:t>
            </a:r>
          </a:p>
        </p:txBody>
      </p:sp>
      <p:sp>
        <p:nvSpPr>
          <p:cNvPr id="8" name="Rectangle 7">
            <a:extLst xmlns:a="http://schemas.openxmlformats.org/drawingml/2006/main">
              <a:ext uri="{FF2B5EF4-FFF2-40B4-BE49-F238E27FC236}">
                <a16:creationId xmlns:a16="http://schemas.microsoft.com/office/drawing/2014/main" id="{D1BB459D-1F48-4835-835B-DB62314AE2B8}"/>
              </a:ext>
            </a:extLst>
          </p:cNvPr>
          <p:cNvSpPr>
            <a:spLocks xmlns:a="http://schemas.openxmlformats.org/drawingml/2006/main" noGrp="1"/>
          </p:cNvSpPr>
          <p:nvPr/>
        </p:nvSpPr>
        <p:spPr>
          <a:xfrm xmlns:a="http://schemas.openxmlformats.org/drawingml/2006/main">
            <a:off x="914400" y="2781300"/>
            <a:ext cx="447675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3316"/>
          </a:bodyPr>
          <a:lstStyle xmlns:a="http://schemas.openxmlformats.org/drawingml/2006/main"/>
          <a:p xmlns:a="http://schemas.openxmlformats.org/drawingml/2006/main">
            <a:pPr algn="l">
              <a:lnSpc>
                <a:spcPct val="120000"/>
              </a:lnSpc>
              <a:buNone/>
              <a:defRPr sz="1800" b="0" i="0">
                <a:solidFill>
                  <a:srgbClr val="121416"/>
                </a:solidFill>
                <a:latin typeface="Arial"/>
                <a:ea typeface="Arial"/>
                <a:cs typeface="Arial"/>
              </a:defRPr>
            </a:pPr>
            <a:r>
              <a:rPr sz="1800" b="0" i="0">
                <a:solidFill>
                  <a:srgbClr val="121416"/>
                </a:solidFill>
                <a:latin typeface="Arial"/>
                <a:ea typeface="Arial"/>
                <a:cs typeface="Arial"/>
              </a:rPr>
              <a:t>AWS Data Hero since 2019</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20000"/>
              </a:lnSpc>
              <a:buNone/>
              <a:defRPr sz="1800" b="0" i="0">
                <a:solidFill>
                  <a:srgbClr val="121416"/>
                </a:solidFill>
                <a:latin typeface="Arial"/>
                <a:ea typeface="Arial"/>
                <a:cs typeface="Arial"/>
              </a:defRPr>
            </a:pPr>
            <a:r>
              <a:rPr sz="1800" b="0" i="0">
                <a:solidFill>
                  <a:srgbClr val="121416"/>
                </a:solidFill>
                <a:latin typeface="Arial"/>
                <a:ea typeface="Arial"/>
                <a:cs typeface="Arial"/>
              </a:rPr>
              <a:t>Published focus on event-driven architecture and real-time data</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20000"/>
              </a:lnSpc>
              <a:buNone/>
              <a:defRPr sz="1800" b="0" i="0">
                <a:solidFill>
                  <a:srgbClr val="121416"/>
                </a:solidFill>
                <a:latin typeface="Arial"/>
                <a:ea typeface="Arial"/>
                <a:cs typeface="Arial"/>
              </a:defRPr>
            </a:pPr>
            <a:r>
              <a:rPr sz="1800" b="0" i="0">
                <a:solidFill>
                  <a:srgbClr val="121416"/>
                </a:solidFill>
                <a:latin typeface="Arial"/>
                <a:ea typeface="Arial"/>
                <a:cs typeface="Arial"/>
              </a:rPr>
              <a:t>Talks about Kubernetes, AI workloads, databases, and accessibility</a:t>
            </a:r>
          </a:p>
        </p:txBody>
      </p:sp>
      <p:sp>
        <p:nvSpPr>
          <p:cNvPr id="9" name="Rectangle 8">
            <a:extLst xmlns:a="http://schemas.openxmlformats.org/drawingml/2006/main">
              <a:ext uri="{FF2B5EF4-FFF2-40B4-BE49-F238E27FC236}">
                <a16:creationId xmlns:a16="http://schemas.microsoft.com/office/drawing/2014/main" id="{0ACB9E4A-F755-49C7-BFB3-33272AF4C073}"/>
              </a:ext>
            </a:extLst>
          </p:cNvPr>
          <p:cNvSpPr>
            <a:spLocks xmlns:a="http://schemas.openxmlformats.org/drawingml/2006/main" noGrp="1"/>
          </p:cNvSpPr>
          <p:nvPr/>
        </p:nvSpPr>
        <p:spPr>
          <a:xfrm xmlns:a="http://schemas.openxmlformats.org/drawingml/2006/main">
            <a:off x="6324600" y="2000250"/>
            <a:ext cx="521970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80982E56-F95F-455F-8E72-575815A6336F}"/>
              </a:ext>
            </a:extLst>
          </p:cNvPr>
          <p:cNvSpPr>
            <a:spLocks xmlns:a="http://schemas.openxmlformats.org/drawingml/2006/main" noGrp="1"/>
          </p:cNvSpPr>
          <p:nvPr/>
        </p:nvSpPr>
        <p:spPr>
          <a:xfrm xmlns:a="http://schemas.openxmlformats.org/drawingml/2006/main">
            <a:off x="6591300" y="2266950"/>
            <a:ext cx="1809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FOR EACH CLAIM</a:t>
            </a:r>
          </a:p>
        </p:txBody>
      </p:sp>
      <p:sp>
        <p:nvSpPr>
          <p:cNvPr id="11" name="Rectangle 10">
            <a:extLst xmlns:a="http://schemas.openxmlformats.org/drawingml/2006/main">
              <a:ext uri="{FF2B5EF4-FFF2-40B4-BE49-F238E27FC236}">
                <a16:creationId xmlns:a16="http://schemas.microsoft.com/office/drawing/2014/main" id="{200A921C-C5E1-4680-80F5-21443744F7CD}"/>
              </a:ext>
            </a:extLst>
          </p:cNvPr>
          <p:cNvSpPr>
            <a:spLocks xmlns:a="http://schemas.openxmlformats.org/drawingml/2006/main" noGrp="1"/>
          </p:cNvSpPr>
          <p:nvPr/>
        </p:nvSpPr>
        <p:spPr>
          <a:xfrm xmlns:a="http://schemas.openxmlformats.org/drawingml/2006/main">
            <a:off x="6591300" y="2781300"/>
            <a:ext cx="44767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1682"/>
          </a:bodyPr>
          <a:lstStyle xmlns:a="http://schemas.openxmlformats.org/drawingml/2006/main"/>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Select the citation</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Open the original page</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Check the name, date, and wording</a:t>
            </a:r>
          </a:p>
          <a:p xmlns:a="http://schemas.openxmlformats.org/drawingml/2006/main">
            <a:endParaRPr sz="1800" b="0" i="0">
              <a:solidFill>
                <a:srgbClr val="121416"/>
              </a:solidFill>
              <a:latin typeface="Arial"/>
              <a:ea typeface="Arial"/>
              <a:cs typeface="Arial"/>
            </a:endParaRPr>
          </a:p>
          <a:p xmlns:a="http://schemas.openxmlformats.org/drawingml/2006/main">
            <a:pPr algn="l">
              <a:lnSpc>
                <a:spcPct val="118000"/>
              </a:lnSpc>
              <a:buNone/>
              <a:defRPr sz="1800" b="0" i="0">
                <a:solidFill>
                  <a:srgbClr val="121416"/>
                </a:solidFill>
                <a:latin typeface="Arial"/>
                <a:ea typeface="Arial"/>
                <a:cs typeface="Arial"/>
              </a:defRPr>
            </a:pPr>
            <a:r>
              <a:rPr sz="1800" b="0" i="0">
                <a:solidFill>
                  <a:srgbClr val="121416"/>
                </a:solidFill>
                <a:latin typeface="Arial"/>
                <a:ea typeface="Arial"/>
                <a:cs typeface="Arial"/>
              </a:rPr>
              <a:t>Delete or label anything the source does not support</a:t>
            </a:r>
          </a:p>
        </p:txBody>
      </p:sp>
      <p:sp>
        <p:nvSpPr>
          <p:cNvPr id="12" name="Rectangle 11">
            <a:extLst xmlns:a="http://schemas.openxmlformats.org/drawingml/2006/main">
              <a:ext uri="{FF2B5EF4-FFF2-40B4-BE49-F238E27FC236}">
                <a16:creationId xmlns:a16="http://schemas.microsoft.com/office/drawing/2014/main" id="{8889C333-D03B-49B4-8C75-7A02215A60C3}"/>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A citation is a route to the evidence. It is not proof until you open it.</a:t>
            </a:r>
          </a:p>
        </p:txBody>
      </p:sp>
    </p:spTree>
    <p:extLst>
      <p:ext uri="{BB962C8B-B14F-4D97-AF65-F5344CB8AC3E}">
        <p14:creationId xmlns:p14="http://schemas.microsoft.com/office/powerpoint/2010/main" val="204529190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ectangle 8">
            <a:extLst xmlns:a="http://schemas.openxmlformats.org/drawingml/2006/main">
              <a:ext uri="{FF2B5EF4-FFF2-40B4-BE49-F238E27FC236}">
                <a16:creationId xmlns:a16="http://schemas.microsoft.com/office/drawing/2014/main" id="{7AC2AD90-7FA3-431B-BC03-58B68049CD24}"/>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AUDIENCE CHOICE • INVENTED ERROR EXAMPLE</a:t>
            </a:r>
          </a:p>
        </p:txBody>
      </p:sp>
      <p:sp>
        <p:nvSpPr>
          <p:cNvPr id="2" name="Rectangle 1">
            <a:extLst xmlns:a="http://schemas.openxmlformats.org/drawingml/2006/main">
              <a:ext uri="{FF2B5EF4-FFF2-40B4-BE49-F238E27FC236}">
                <a16:creationId xmlns:a16="http://schemas.microsoft.com/office/drawing/2014/main" id="{9A6345FC-057E-4417-B9E4-F9BD4EDE59D6}"/>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Would you keep this sentence?</a:t>
            </a:r>
          </a:p>
        </p:txBody>
      </p:sp>
      <p:sp>
        <p:nvSpPr>
          <p:cNvPr id="3" name="Rectangle 2">
            <a:extLst xmlns:a="http://schemas.openxmlformats.org/drawingml/2006/main">
              <a:ext uri="{FF2B5EF4-FFF2-40B4-BE49-F238E27FC236}">
                <a16:creationId xmlns:a16="http://schemas.microsoft.com/office/drawing/2014/main" id="{D793D07E-F402-4912-B9D7-7F5892229A28}"/>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FBE814B-42E7-4EEB-A725-0ACF9BFAE56A}"/>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1AD57060-10D1-4099-A4E9-8A89C7892E70}"/>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23</a:t>
            </a:r>
          </a:p>
        </p:txBody>
      </p:sp>
      <p:sp>
        <p:nvSpPr>
          <p:cNvPr id="6" name="Rectangle 5">
            <a:extLst xmlns:a="http://schemas.openxmlformats.org/drawingml/2006/main">
              <a:ext uri="{FF2B5EF4-FFF2-40B4-BE49-F238E27FC236}">
                <a16:creationId xmlns:a16="http://schemas.microsoft.com/office/drawing/2014/main" id="{BD5A226E-FBAF-41E5-B3DB-0DB54E80E698}"/>
              </a:ext>
            </a:extLst>
          </p:cNvPr>
          <p:cNvSpPr>
            <a:spLocks xmlns:a="http://schemas.openxmlformats.org/drawingml/2006/main" noGrp="1"/>
          </p:cNvSpPr>
          <p:nvPr/>
        </p:nvSpPr>
        <p:spPr>
          <a:xfrm xmlns:a="http://schemas.openxmlformats.org/drawingml/2006/main">
            <a:off x="809625" y="2143125"/>
            <a:ext cx="1057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850" b="1">
                <a:solidFill>
                  <a:srgbClr val="121416"/>
                </a:solidFill>
                <a:latin typeface="Arial"/>
                <a:ea typeface="Arial"/>
                <a:cs typeface="Arial"/>
              </a:defRPr>
            </a:pPr>
            <a:r>
              <a:rPr sz="2850" b="1">
                <a:solidFill>
                  <a:srgbClr val="121416"/>
                </a:solidFill>
                <a:latin typeface="Arial"/>
                <a:ea typeface="Arial"/>
                <a:cs typeface="Arial"/>
              </a:rPr>
              <a:t>“Rob prefers fast, highly technical conversations and dislikes introductory explanations.”</a:t>
            </a:r>
          </a:p>
        </p:txBody>
      </p:sp>
      <p:sp>
        <p:nvSpPr>
          <p:cNvPr id="7" name="Rectangle 6">
            <a:extLst xmlns:a="http://schemas.openxmlformats.org/drawingml/2006/main">
              <a:ext uri="{FF2B5EF4-FFF2-40B4-BE49-F238E27FC236}">
                <a16:creationId xmlns:a16="http://schemas.microsoft.com/office/drawing/2014/main" id="{A0B98F49-F159-432B-8A1A-DED3C1068F44}"/>
              </a:ext>
            </a:extLst>
          </p:cNvPr>
          <p:cNvSpPr>
            <a:spLocks xmlns:a="http://schemas.openxmlformats.org/drawingml/2006/main" noGrp="1"/>
          </p:cNvSpPr>
          <p:nvPr/>
        </p:nvSpPr>
        <p:spPr>
          <a:xfrm xmlns:a="http://schemas.openxmlformats.org/drawingml/2006/main">
            <a:off x="809625" y="414337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475" b="0">
                <a:solidFill>
                  <a:srgbClr val="087A7C"/>
                </a:solidFill>
                <a:latin typeface="Arial"/>
                <a:ea typeface="Arial"/>
                <a:cs typeface="Arial"/>
              </a:defRPr>
            </a:pPr>
            <a:r>
              <a:rPr sz="2475" b="0">
                <a:solidFill>
                  <a:srgbClr val="087A7C"/>
                </a:solidFill>
                <a:latin typeface="Arial"/>
                <a:ea typeface="Arial"/>
                <a:cs typeface="Arial"/>
              </a:rPr>
              <a:t>Keep it, revise it, or remove it?</a:t>
            </a:r>
          </a:p>
        </p:txBody>
      </p:sp>
      <p:sp>
        <p:nvSpPr>
          <p:cNvPr id="8" name="Rectangle 7">
            <a:extLst xmlns:a="http://schemas.openxmlformats.org/drawingml/2006/main">
              <a:ext uri="{FF2B5EF4-FFF2-40B4-BE49-F238E27FC236}">
                <a16:creationId xmlns:a16="http://schemas.microsoft.com/office/drawing/2014/main" id="{93E35273-7351-4CEF-AC8A-967EF6CF55DF}"/>
              </a:ext>
            </a:extLst>
          </p:cNvPr>
          <p:cNvSpPr>
            <a:spLocks xmlns:a="http://schemas.openxmlformats.org/drawingml/2006/main" noGrp="1"/>
          </p:cNvSpPr>
          <p:nvPr/>
        </p:nvSpPr>
        <p:spPr>
          <a:xfrm xmlns:a="http://schemas.openxmlformats.org/drawingml/2006/main">
            <a:off x="809625" y="5381625"/>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0">
                <a:solidFill>
                  <a:srgbClr val="59636D"/>
                </a:solidFill>
                <a:latin typeface="Arial"/>
                <a:ea typeface="Arial"/>
                <a:cs typeface="Arial"/>
              </a:defRPr>
            </a:pPr>
            <a:r>
              <a:rPr sz="2025" b="0">
                <a:solidFill>
                  <a:srgbClr val="59636D"/>
                </a:solidFill>
                <a:latin typeface="Arial"/>
                <a:ea typeface="Arial"/>
                <a:cs typeface="Arial"/>
              </a:rPr>
              <a:t>What would a source have to say to support this claim?</a:t>
            </a:r>
          </a:p>
        </p:txBody>
      </p:sp>
      <p:sp>
        <p:nvSpPr>
          <p:cNvPr id="10" name="">
            <a:extLst xmlns:a="http://schemas.openxmlformats.org/drawingml/2006/main">
              <a:ext uri="{FF2B5EF4-FFF2-40B4-BE49-F238E27FC236}">
                <a16:creationId xmlns:a16="http://schemas.microsoft.com/office/drawing/2014/main" id="{DABB0D41-82DE-49A6-94E2-210468BB6E68}"/>
              </a:ext>
            </a:extLst>
          </p:cNvPr>
          <p:cNvSpPr>
            <a:spLocks xmlns:a="http://schemas.openxmlformats.org/drawingml/2006/main" noGrp="1"/>
          </p:cNvSpPr>
          <p:nvPr/>
        </p:nvSpPr>
        <p:spPr>
          <a:xfrm xmlns:a="http://schemas.openxmlformats.org/drawingml/2006/main">
            <a:off x="809625" y="1657350"/>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725">
                <a:solidFill>
                  <a:srgbClr val="59636D"/>
                </a:solidFill>
                <a:latin typeface="Arial"/>
                <a:ea typeface="Arial"/>
                <a:cs typeface="Arial"/>
              </a:defRPr>
            </a:pPr>
            <a:r>
              <a:rPr sz="1725">
                <a:solidFill>
                  <a:srgbClr val="59636D"/>
                </a:solidFill>
                <a:latin typeface="Arial"/>
                <a:ea typeface="Arial"/>
                <a:cs typeface="Arial"/>
              </a:rPr>
              <a:t>Written for this presentation. No source or live AI response made this claim.</a:t>
            </a:r>
          </a:p>
        </p:txBody>
      </p:sp>
    </p:spTree>
    <p:extLst>
      <p:ext uri="{BB962C8B-B14F-4D97-AF65-F5344CB8AC3E}">
        <p14:creationId xmlns:p14="http://schemas.microsoft.com/office/powerpoint/2010/main" val="111827892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CE8F955-1820-42B4-AF69-EC652CFA9489}"/>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050" b="1">
                <a:solidFill>
                  <a:srgbClr val="087A7C"/>
                </a:solidFill>
                <a:latin typeface="Arial"/>
                <a:ea typeface="Arial"/>
                <a:cs typeface="Arial"/>
              </a:defRPr>
            </a:pPr>
            <a:r>
              <a:rPr sz="1050" b="1">
                <a:solidFill>
                  <a:srgbClr val="087A7C"/>
                </a:solidFill>
                <a:latin typeface="Arial"/>
                <a:ea typeface="Arial"/>
                <a:cs typeface="Arial"/>
              </a:rPr>
              <a:t>MEETING 2 — LIVE DEMO</a:t>
            </a:r>
          </a:p>
        </p:txBody>
      </p:sp>
      <p:sp>
        <p:nvSpPr>
          <p:cNvPr id="2" name="">
            <a:extLst xmlns:a="http://schemas.openxmlformats.org/drawingml/2006/main">
              <a:ext uri="{FF2B5EF4-FFF2-40B4-BE49-F238E27FC236}">
                <a16:creationId xmlns:a16="http://schemas.microsoft.com/office/drawing/2014/main" id="{D0204E3D-5C24-4A2E-AC17-BD3AAB07706D}"/>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925" b="0">
                <a:solidFill>
                  <a:srgbClr val="121416"/>
                </a:solidFill>
                <a:latin typeface="Arial"/>
                <a:ea typeface="Arial"/>
                <a:cs typeface="Arial"/>
              </a:defRPr>
            </a:pPr>
            <a:r>
              <a:rPr sz="2925" b="0">
                <a:solidFill>
                  <a:srgbClr val="121416"/>
                </a:solidFill>
                <a:latin typeface="Arial"/>
                <a:ea typeface="Arial"/>
                <a:cs typeface="Arial"/>
              </a:rPr>
              <a:t>Creating the interpreter brief</a:t>
            </a:r>
          </a:p>
        </p:txBody>
      </p:sp>
      <p:sp>
        <p:nvSpPr>
          <p:cNvPr id="3" name="">
            <a:extLst xmlns:a="http://schemas.openxmlformats.org/drawingml/2006/main">
              <a:ext uri="{FF2B5EF4-FFF2-40B4-BE49-F238E27FC236}">
                <a16:creationId xmlns:a16="http://schemas.microsoft.com/office/drawing/2014/main" id="{0A93EBDB-96FD-4D66-9A0E-D702F5BCF7AE}"/>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AD96E61-FA70-430A-99D8-BA26096D932B}"/>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B5BDE5A7-D99B-495B-9B9D-2F8B347A2A19}"/>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050" b="0">
                <a:solidFill>
                  <a:srgbClr val="59636D"/>
                </a:solidFill>
                <a:latin typeface="Arial"/>
                <a:ea typeface="Arial"/>
                <a:cs typeface="Arial"/>
              </a:defRPr>
            </a:pPr>
            <a:r>
              <a:rPr sz="1050" b="0">
                <a:solidFill>
                  <a:srgbClr val="59636D"/>
                </a:solidFill>
                <a:latin typeface="Arial"/>
                <a:ea typeface="Arial"/>
                <a:cs typeface="Arial"/>
              </a:rPr>
              <a:t>24</a:t>
            </a:r>
          </a:p>
        </p:txBody>
      </p:sp>
      <p:sp>
        <p:nvSpPr>
          <p:cNvPr id="6" name="">
            <a:extLst xmlns:a="http://schemas.openxmlformats.org/drawingml/2006/main">
              <a:ext uri="{FF2B5EF4-FFF2-40B4-BE49-F238E27FC236}">
                <a16:creationId xmlns:a16="http://schemas.microsoft.com/office/drawing/2014/main" id="{F8AD3F1C-70B9-45D0-A74E-41AA06EC4DE2}"/>
              </a:ext>
            </a:extLst>
          </p:cNvPr>
          <p:cNvSpPr>
            <a:spLocks xmlns:a="http://schemas.openxmlformats.org/drawingml/2006/main" noGrp="1"/>
          </p:cNvSpPr>
          <p:nvPr/>
        </p:nvSpPr>
        <p:spPr>
          <a:xfrm xmlns:a="http://schemas.openxmlformats.org/drawingml/2006/main">
            <a:off x="895350" y="2028825"/>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1</a:t>
            </a:r>
          </a:p>
        </p:txBody>
      </p:sp>
      <p:sp>
        <p:nvSpPr>
          <p:cNvPr id="7" name="">
            <a:extLst xmlns:a="http://schemas.openxmlformats.org/drawingml/2006/main">
              <a:ext uri="{FF2B5EF4-FFF2-40B4-BE49-F238E27FC236}">
                <a16:creationId xmlns:a16="http://schemas.microsoft.com/office/drawing/2014/main" id="{5EED3C5B-53FB-4D6A-999B-BF4A44EA4AEC}"/>
              </a:ext>
            </a:extLst>
          </p:cNvPr>
          <p:cNvSpPr>
            <a:spLocks xmlns:a="http://schemas.openxmlformats.org/drawingml/2006/main" noGrp="1"/>
          </p:cNvSpPr>
          <p:nvPr/>
        </p:nvSpPr>
        <p:spPr>
          <a:xfrm xmlns:a="http://schemas.openxmlformats.org/drawingml/2006/main">
            <a:off x="1524000" y="2000250"/>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Stay in the same research conversation</a:t>
            </a:r>
          </a:p>
        </p:txBody>
      </p:sp>
      <p:sp>
        <p:nvSpPr>
          <p:cNvPr id="8" name="">
            <a:extLst xmlns:a="http://schemas.openxmlformats.org/drawingml/2006/main">
              <a:ext uri="{FF2B5EF4-FFF2-40B4-BE49-F238E27FC236}">
                <a16:creationId xmlns:a16="http://schemas.microsoft.com/office/drawing/2014/main" id="{19F9706A-38E5-4BD4-932D-1B6CC2004882}"/>
              </a:ext>
            </a:extLst>
          </p:cNvPr>
          <p:cNvSpPr>
            <a:spLocks xmlns:a="http://schemas.openxmlformats.org/drawingml/2006/main" noGrp="1"/>
          </p:cNvSpPr>
          <p:nvPr/>
        </p:nvSpPr>
        <p:spPr>
          <a:xfrm xmlns:a="http://schemas.openxmlformats.org/drawingml/2006/main">
            <a:off x="895350" y="2819400"/>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2</a:t>
            </a:r>
          </a:p>
        </p:txBody>
      </p:sp>
      <p:sp>
        <p:nvSpPr>
          <p:cNvPr id="9" name="">
            <a:extLst xmlns:a="http://schemas.openxmlformats.org/drawingml/2006/main">
              <a:ext uri="{FF2B5EF4-FFF2-40B4-BE49-F238E27FC236}">
                <a16:creationId xmlns:a16="http://schemas.microsoft.com/office/drawing/2014/main" id="{EAE80444-79C4-4A63-9186-168C9B8FC9A6}"/>
              </a:ext>
            </a:extLst>
          </p:cNvPr>
          <p:cNvSpPr>
            <a:spLocks xmlns:a="http://schemas.openxmlformats.org/drawingml/2006/main" noGrp="1"/>
          </p:cNvSpPr>
          <p:nvPr/>
        </p:nvSpPr>
        <p:spPr>
          <a:xfrm xmlns:a="http://schemas.openxmlformats.org/drawingml/2006/main">
            <a:off x="1524000" y="2790825"/>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Paste the second prompt from the handout</a:t>
            </a:r>
          </a:p>
        </p:txBody>
      </p:sp>
      <p:sp>
        <p:nvSpPr>
          <p:cNvPr id="10" name="">
            <a:extLst xmlns:a="http://schemas.openxmlformats.org/drawingml/2006/main">
              <a:ext uri="{FF2B5EF4-FFF2-40B4-BE49-F238E27FC236}">
                <a16:creationId xmlns:a16="http://schemas.microsoft.com/office/drawing/2014/main" id="{50704899-8C3C-4C2F-8616-B568085D0166}"/>
              </a:ext>
            </a:extLst>
          </p:cNvPr>
          <p:cNvSpPr>
            <a:spLocks xmlns:a="http://schemas.openxmlformats.org/drawingml/2006/main" noGrp="1"/>
          </p:cNvSpPr>
          <p:nvPr/>
        </p:nvSpPr>
        <p:spPr>
          <a:xfrm xmlns:a="http://schemas.openxmlformats.org/drawingml/2006/main">
            <a:off x="895350" y="3609975"/>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3</a:t>
            </a:r>
          </a:p>
        </p:txBody>
      </p:sp>
      <p:sp>
        <p:nvSpPr>
          <p:cNvPr id="11" name="">
            <a:extLst xmlns:a="http://schemas.openxmlformats.org/drawingml/2006/main">
              <a:ext uri="{FF2B5EF4-FFF2-40B4-BE49-F238E27FC236}">
                <a16:creationId xmlns:a16="http://schemas.microsoft.com/office/drawing/2014/main" id="{79302765-F596-457F-9E15-D3DB215758CB}"/>
              </a:ext>
            </a:extLst>
          </p:cNvPr>
          <p:cNvSpPr>
            <a:spLocks xmlns:a="http://schemas.openxmlformats.org/drawingml/2006/main" noGrp="1"/>
          </p:cNvSpPr>
          <p:nvPr/>
        </p:nvSpPr>
        <p:spPr>
          <a:xfrm xmlns:a="http://schemas.openxmlformats.org/drawingml/2006/main">
            <a:off x="1524000" y="3581400"/>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1">
                <a:solidFill>
                  <a:srgbClr val="121416"/>
                </a:solidFill>
                <a:latin typeface="Arial"/>
                <a:ea typeface="Arial"/>
                <a:cs typeface="Arial"/>
              </a:defRPr>
            </a:pPr>
            <a:r>
              <a:rPr sz="2025" b="1">
                <a:solidFill>
                  <a:srgbClr val="121416"/>
                </a:solidFill>
                <a:latin typeface="Arial"/>
                <a:ea typeface="Arial"/>
                <a:cs typeface="Arial"/>
              </a:rPr>
              <a:t>Review the brief and check its sources</a:t>
            </a:r>
          </a:p>
        </p:txBody>
      </p:sp>
      <p:sp>
        <p:nvSpPr>
          <p:cNvPr id="12" name="">
            <a:extLst xmlns:a="http://schemas.openxmlformats.org/drawingml/2006/main">
              <a:ext uri="{FF2B5EF4-FFF2-40B4-BE49-F238E27FC236}">
                <a16:creationId xmlns:a16="http://schemas.microsoft.com/office/drawing/2014/main" id="{C92799E5-DEE3-45EB-96BF-0BA6525C920A}"/>
              </a:ext>
            </a:extLst>
          </p:cNvPr>
          <p:cNvSpPr>
            <a:spLocks xmlns:a="http://schemas.openxmlformats.org/drawingml/2006/main" noGrp="1"/>
          </p:cNvSpPr>
          <p:nvPr/>
        </p:nvSpPr>
        <p:spPr>
          <a:xfrm xmlns:a="http://schemas.openxmlformats.org/drawingml/2006/main">
            <a:off x="895350" y="4400550"/>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4</a:t>
            </a:r>
          </a:p>
        </p:txBody>
      </p:sp>
      <p:sp>
        <p:nvSpPr>
          <p:cNvPr id="13" name="">
            <a:extLst xmlns:a="http://schemas.openxmlformats.org/drawingml/2006/main">
              <a:ext uri="{FF2B5EF4-FFF2-40B4-BE49-F238E27FC236}">
                <a16:creationId xmlns:a16="http://schemas.microsoft.com/office/drawing/2014/main" id="{17742FE8-4CF1-4B04-AB87-CA892441BB5D}"/>
              </a:ext>
            </a:extLst>
          </p:cNvPr>
          <p:cNvSpPr>
            <a:spLocks xmlns:a="http://schemas.openxmlformats.org/drawingml/2006/main" noGrp="1"/>
          </p:cNvSpPr>
          <p:nvPr/>
        </p:nvSpPr>
        <p:spPr>
          <a:xfrm xmlns:a="http://schemas.openxmlformats.org/drawingml/2006/main">
            <a:off x="1524000" y="4371975"/>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Confirm open questions directly with Rob</a:t>
            </a:r>
          </a:p>
        </p:txBody>
      </p:sp>
      <p:sp>
        <p:nvSpPr>
          <p:cNvPr id="14" name="">
            <a:extLst xmlns:a="http://schemas.openxmlformats.org/drawingml/2006/main">
              <a:ext uri="{FF2B5EF4-FFF2-40B4-BE49-F238E27FC236}">
                <a16:creationId xmlns:a16="http://schemas.microsoft.com/office/drawing/2014/main" id="{8751E121-65E7-411A-8B30-6CCB5178EBA3}"/>
              </a:ext>
            </a:extLst>
          </p:cNvPr>
          <p:cNvSpPr>
            <a:spLocks xmlns:a="http://schemas.openxmlformats.org/drawingml/2006/main" noGrp="1"/>
          </p:cNvSpPr>
          <p:nvPr/>
        </p:nvSpPr>
        <p:spPr>
          <a:xfrm xmlns:a="http://schemas.openxmlformats.org/drawingml/2006/main">
            <a:off x="8953500" y="2266950"/>
            <a:ext cx="2524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125" b="1">
                <a:solidFill>
                  <a:srgbClr val="087A7C"/>
                </a:solidFill>
                <a:latin typeface="Arial"/>
                <a:ea typeface="Arial"/>
                <a:cs typeface="Arial"/>
              </a:defRPr>
            </a:pPr>
            <a:r>
              <a:rPr sz="1125" b="1">
                <a:solidFill>
                  <a:srgbClr val="087A7C"/>
                </a:solidFill>
                <a:latin typeface="Arial"/>
                <a:ea typeface="Arial"/>
                <a:cs typeface="Arial"/>
              </a:rPr>
              <a:t>BEFORE USING THE BRIEF</a:t>
            </a:r>
          </a:p>
        </p:txBody>
      </p:sp>
      <p:sp>
        <p:nvSpPr>
          <p:cNvPr id="15" name="">
            <a:extLst xmlns:a="http://schemas.openxmlformats.org/drawingml/2006/main">
              <a:ext uri="{FF2B5EF4-FFF2-40B4-BE49-F238E27FC236}">
                <a16:creationId xmlns:a16="http://schemas.microsoft.com/office/drawing/2014/main" id="{593D3373-C6A3-4328-9813-6C5391247030}"/>
              </a:ext>
            </a:extLst>
          </p:cNvPr>
          <p:cNvSpPr>
            <a:spLocks xmlns:a="http://schemas.openxmlformats.org/drawingml/2006/main" noGrp="1"/>
          </p:cNvSpPr>
          <p:nvPr/>
        </p:nvSpPr>
        <p:spPr>
          <a:xfrm xmlns:a="http://schemas.openxmlformats.org/drawingml/2006/main">
            <a:off x="8953500" y="2905125"/>
            <a:ext cx="233362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800" b="1">
                <a:solidFill>
                  <a:srgbClr val="121416"/>
                </a:solidFill>
                <a:latin typeface="Arial"/>
                <a:ea typeface="Arial"/>
                <a:cs typeface="Arial"/>
              </a:defRPr>
            </a:pPr>
            <a:r>
              <a:rPr sz="1800" b="1">
                <a:solidFill>
                  <a:srgbClr val="121416"/>
                </a:solidFill>
                <a:latin typeface="Arial"/>
                <a:ea typeface="Arial"/>
                <a:cs typeface="Arial"/>
              </a:rPr>
              <a:t>Keep only checked facts. Leave preferences as questions for Rob.</a:t>
            </a:r>
          </a:p>
        </p:txBody>
      </p:sp>
      <p:sp>
        <p:nvSpPr>
          <p:cNvPr id="16" name="">
            <a:extLst xmlns:a="http://schemas.openxmlformats.org/drawingml/2006/main">
              <a:ext uri="{FF2B5EF4-FFF2-40B4-BE49-F238E27FC236}">
                <a16:creationId xmlns:a16="http://schemas.microsoft.com/office/drawing/2014/main" id="{A3D3F336-FC59-40F5-9175-20E1A5E8019B}"/>
              </a:ext>
            </a:extLst>
          </p:cNvPr>
          <p:cNvSpPr>
            <a:spLocks xmlns:a="http://schemas.openxmlformats.org/drawingml/2006/main" noGrp="1"/>
          </p:cNvSpPr>
          <p:nvPr/>
        </p:nvSpPr>
        <p:spPr>
          <a:xfrm xmlns:a="http://schemas.openxmlformats.org/drawingml/2006/main">
            <a:off x="1428750" y="5562600"/>
            <a:ext cx="933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buNone/>
              <a:defRPr sz="1800" b="0">
                <a:solidFill>
                  <a:srgbClr val="087A7C"/>
                </a:solidFill>
                <a:latin typeface="Arial"/>
                <a:ea typeface="Arial"/>
                <a:cs typeface="Arial"/>
              </a:defRPr>
            </a:pPr>
            <a:r>
              <a:rPr sz="1800" b="0">
                <a:solidFill>
                  <a:srgbClr val="087A7C"/>
                </a:solidFill>
                <a:latin typeface="Arial"/>
                <a:ea typeface="Arial"/>
                <a:cs typeface="Arial"/>
              </a:rPr>
              <a:t>Ask for a one-page brief. Keep citations and mark source gaps.</a:t>
            </a:r>
          </a:p>
        </p:txBody>
      </p:sp>
    </p:spTree>
    <p:extLst>
      <p:ext uri="{BB962C8B-B14F-4D97-AF65-F5344CB8AC3E}">
        <p14:creationId xmlns:p14="http://schemas.microsoft.com/office/powerpoint/2010/main" val="204886190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Rectangle 11">
            <a:extLst xmlns:a="http://schemas.openxmlformats.org/drawingml/2006/main">
              <a:ext uri="{FF2B5EF4-FFF2-40B4-BE49-F238E27FC236}">
                <a16:creationId xmlns:a16="http://schemas.microsoft.com/office/drawing/2014/main" id="{8520E813-694E-4F86-9CCA-8C1281EF467A}"/>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ILLUSTRATIVE INTERFACE • SAMPLE OUTPUT</a:t>
            </a:r>
          </a:p>
        </p:txBody>
      </p:sp>
      <p:sp>
        <p:nvSpPr>
          <p:cNvPr id="2" name="Rectangle 1">
            <a:extLst xmlns:a="http://schemas.openxmlformats.org/drawingml/2006/main">
              <a:ext uri="{FF2B5EF4-FFF2-40B4-BE49-F238E27FC236}">
                <a16:creationId xmlns:a16="http://schemas.microsoft.com/office/drawing/2014/main" id="{D569C918-A15D-447E-BE2F-84C82CF42F08}"/>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Second prompt: the interpreter brief</a:t>
            </a:r>
          </a:p>
        </p:txBody>
      </p:sp>
      <p:sp>
        <p:nvSpPr>
          <p:cNvPr id="3" name="Rectangle 2">
            <a:extLst xmlns:a="http://schemas.openxmlformats.org/drawingml/2006/main">
              <a:ext uri="{FF2B5EF4-FFF2-40B4-BE49-F238E27FC236}">
                <a16:creationId xmlns:a16="http://schemas.microsoft.com/office/drawing/2014/main" id="{431AF93E-9E29-4E2C-909F-D43FF1EF45BF}"/>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ABCBDEDA-1556-4FB7-AEDC-62D2EB3BCDC5}"/>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AC9D1A56-D3F8-42F8-8D0D-145B5D2DEF52}"/>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25</a:t>
            </a:r>
          </a:p>
        </p:txBody>
      </p:sp>
      <p:pic>
        <p:nvPicPr>
          <p:cNvPr id="19" name="Picture 18"/>
          <p:cNvPicPr>
            <a:picLocks xmlns:a="http://schemas.openxmlformats.org/drawingml/2006/main" noChangeAspect="1"/>
          </p:cNvPicPr>
          <p:nvPr/>
        </p:nvPicPr>
        <p:blipFill>
          <a:blip xmlns:r="http://schemas.openxmlformats.org/officeDocument/2006/relationships" xmlns:a="http://schemas.openxmlformats.org/drawingml/2006/main" r:embed="R62f9883887c0486d"/>
          <a:stretch xmlns:a="http://schemas.openxmlformats.org/drawingml/2006/main"/>
        </p:blipFill>
        <p:spPr>
          <a:xfrm xmlns:a="http://schemas.openxmlformats.org/drawingml/2006/main">
            <a:off x="1991849" y="1600200"/>
            <a:ext cx="8208303" cy="4619625"/>
          </a:xfrm>
          <a:prstGeom xmlns:a="http://schemas.openxmlformats.org/drawingml/2006/main" prst="rect">
            <a:avLst/>
          </a:prstGeom>
        </p:spPr>
      </p:pic>
    </p:spTree>
    <p:extLst>
      <p:ext uri="{BB962C8B-B14F-4D97-AF65-F5344CB8AC3E}">
        <p14:creationId xmlns:p14="http://schemas.microsoft.com/office/powerpoint/2010/main" val="1810641719"/>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222D336A-AC54-4F07-92A9-B3D85447494B}"/>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01:05–01:15</a:t>
            </a:r>
          </a:p>
        </p:txBody>
      </p:sp>
      <p:sp>
        <p:nvSpPr>
          <p:cNvPr id="2" name="Rectangle 1">
            <a:extLst xmlns:a="http://schemas.openxmlformats.org/drawingml/2006/main">
              <a:ext uri="{FF2B5EF4-FFF2-40B4-BE49-F238E27FC236}">
                <a16:creationId xmlns:a16="http://schemas.microsoft.com/office/drawing/2014/main" id="{4607DD6F-9F27-441C-869B-B2AE4C2D2731}"/>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10-minute break</a:t>
            </a:r>
          </a:p>
        </p:txBody>
      </p:sp>
      <p:sp>
        <p:nvSpPr>
          <p:cNvPr id="3" name="Rectangle 2">
            <a:extLst xmlns:a="http://schemas.openxmlformats.org/drawingml/2006/main">
              <a:ext uri="{FF2B5EF4-FFF2-40B4-BE49-F238E27FC236}">
                <a16:creationId xmlns:a16="http://schemas.microsoft.com/office/drawing/2014/main" id="{900ECB1A-F36F-4033-972F-ED2B90DE2552}"/>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6297F34A-B3DA-40A1-B7E6-5AA617538080}"/>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52D8BC31-6F24-4718-A8CD-5A2A63E6B6FB}"/>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26</a:t>
            </a:r>
          </a:p>
        </p:txBody>
      </p:sp>
      <p:sp>
        <p:nvSpPr>
          <p:cNvPr id="6" name="Rectangle 5">
            <a:extLst xmlns:a="http://schemas.openxmlformats.org/drawingml/2006/main">
              <a:ext uri="{FF2B5EF4-FFF2-40B4-BE49-F238E27FC236}">
                <a16:creationId xmlns:a16="http://schemas.microsoft.com/office/drawing/2014/main" id="{2A999BFF-FD39-4DE2-A5C9-95F4315C7A5D}"/>
              </a:ext>
            </a:extLst>
          </p:cNvPr>
          <p:cNvSpPr>
            <a:spLocks xmlns:a="http://schemas.openxmlformats.org/drawingml/2006/main" noGrp="1"/>
          </p:cNvSpPr>
          <p:nvPr/>
        </p:nvSpPr>
        <p:spPr>
          <a:xfrm xmlns:a="http://schemas.openxmlformats.org/drawingml/2006/main">
            <a:off x="809625" y="228600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775" b="1">
                <a:solidFill>
                  <a:srgbClr val="121416"/>
                </a:solidFill>
                <a:latin typeface="Arial"/>
                <a:ea typeface="Arial"/>
                <a:cs typeface="Arial"/>
              </a:defRPr>
            </a:pPr>
            <a:r>
              <a:rPr sz="2775" b="1">
                <a:solidFill>
                  <a:srgbClr val="121416"/>
                </a:solidFill>
                <a:latin typeface="Arial"/>
                <a:ea typeface="Arial"/>
                <a:cs typeface="Arial"/>
              </a:rPr>
              <a:t>When we return: Aisha’s meeting and your finished preparation brief.</a:t>
            </a:r>
          </a:p>
        </p:txBody>
      </p:sp>
      <p:sp>
        <p:nvSpPr>
          <p:cNvPr id="7" name="Rectangle 6">
            <a:extLst xmlns:a="http://schemas.openxmlformats.org/drawingml/2006/main">
              <a:ext uri="{FF2B5EF4-FFF2-40B4-BE49-F238E27FC236}">
                <a16:creationId xmlns:a16="http://schemas.microsoft.com/office/drawing/2014/main" id="{EDA00DD0-6F28-48B1-8FF3-83BCBAD19373}"/>
              </a:ext>
            </a:extLst>
          </p:cNvPr>
          <p:cNvSpPr>
            <a:spLocks xmlns:a="http://schemas.openxmlformats.org/drawingml/2006/main" noGrp="1"/>
          </p:cNvSpPr>
          <p:nvPr/>
        </p:nvSpPr>
        <p:spPr>
          <a:xfrm xmlns:a="http://schemas.openxmlformats.org/drawingml/2006/main">
            <a:off x="809625" y="4238625"/>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75" b="0">
                <a:solidFill>
                  <a:srgbClr val="087A7C"/>
                </a:solidFill>
                <a:latin typeface="Arial"/>
                <a:ea typeface="Arial"/>
                <a:cs typeface="Arial"/>
              </a:defRPr>
            </a:pPr>
            <a:r>
              <a:rPr sz="2175" b="0">
                <a:solidFill>
                  <a:srgbClr val="087A7C"/>
                </a:solidFill>
                <a:latin typeface="Arial"/>
                <a:ea typeface="Arial"/>
                <a:cs typeface="Arial"/>
              </a:rPr>
              <a:t>The handout includes all three prompts.</a:t>
            </a:r>
          </a:p>
          <a:p xmlns:a="http://schemas.openxmlformats.org/drawingml/2006/main">
            <a:pPr>
              <a:lnSpc>
                <a:spcPct val="113000"/>
              </a:lnSpc>
              <a:buNone/>
              <a:defRPr sz="2175" b="0">
                <a:solidFill>
                  <a:srgbClr val="087A7C"/>
                </a:solidFill>
                <a:latin typeface="Arial"/>
                <a:ea typeface="Arial"/>
                <a:cs typeface="Arial"/>
              </a:defRPr>
            </a:pPr>
            <a:r>
              <a:rPr sz="2175" b="0">
                <a:solidFill>
                  <a:srgbClr val="087A7C"/>
                </a:solidFill>
                <a:latin typeface="Arial"/>
                <a:ea typeface="Arial"/>
                <a:cs typeface="Arial"/>
              </a:rPr>
              <a:t>Following along is optional.</a:t>
            </a:r>
          </a:p>
        </p:txBody>
      </p:sp>
    </p:spTree>
    <p:extLst>
      <p:ext uri="{BB962C8B-B14F-4D97-AF65-F5344CB8AC3E}">
        <p14:creationId xmlns:p14="http://schemas.microsoft.com/office/powerpoint/2010/main" val="1990425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Rectangle 15">
            <a:extLst xmlns:a="http://schemas.openxmlformats.org/drawingml/2006/main">
              <a:ext uri="{FF2B5EF4-FFF2-40B4-BE49-F238E27FC236}">
                <a16:creationId xmlns:a16="http://schemas.microsoft.com/office/drawing/2014/main" id="{A5083722-D453-46EB-A3BE-2C3DD2480E1D}"/>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3</a:t>
            </a:r>
          </a:p>
        </p:txBody>
      </p:sp>
      <p:sp>
        <p:nvSpPr>
          <p:cNvPr id="2" name="Rectangle 1">
            <a:extLst xmlns:a="http://schemas.openxmlformats.org/drawingml/2006/main">
              <a:ext uri="{FF2B5EF4-FFF2-40B4-BE49-F238E27FC236}">
                <a16:creationId xmlns:a16="http://schemas.microsoft.com/office/drawing/2014/main" id="{7F5D45E4-C823-4E65-A6AF-B262882A5F7D}"/>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Aisha's confidential HR discussion</a:t>
            </a:r>
          </a:p>
        </p:txBody>
      </p:sp>
      <p:sp>
        <p:nvSpPr>
          <p:cNvPr id="3" name="Rectangle 2">
            <a:extLst xmlns:a="http://schemas.openxmlformats.org/drawingml/2006/main">
              <a:ext uri="{FF2B5EF4-FFF2-40B4-BE49-F238E27FC236}">
                <a16:creationId xmlns:a16="http://schemas.microsoft.com/office/drawing/2014/main" id="{BAD577FA-96C5-453B-8419-72F96005901A}"/>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6A6CAAFC-5568-4967-8F92-73B2F46803C7}"/>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90FD97B0-6104-4D36-B993-7C974CF74BC4}"/>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27</a:t>
            </a:r>
          </a:p>
        </p:txBody>
      </p:sp>
      <p:sp>
        <p:nvSpPr>
          <p:cNvPr id="6" name="Rectangle 5">
            <a:extLst xmlns:a="http://schemas.openxmlformats.org/drawingml/2006/main">
              <a:ext uri="{FF2B5EF4-FFF2-40B4-BE49-F238E27FC236}">
                <a16:creationId xmlns:a16="http://schemas.microsoft.com/office/drawing/2014/main" id="{0554FBBA-4F77-487D-91A6-FC25FA6DCF48}"/>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55FB1806-3311-410B-820D-B13821D9DE17}"/>
              </a:ext>
            </a:extLst>
          </p:cNvPr>
          <p:cNvSpPr>
            <a:spLocks xmlns:a="http://schemas.openxmlformats.org/drawingml/2006/main" noGrp="1"/>
          </p:cNvSpPr>
          <p:nvPr/>
        </p:nvSpPr>
        <p:spPr>
          <a:xfrm xmlns:a="http://schemas.openxmlformats.org/drawingml/2006/main">
            <a:off x="914400" y="22669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MEETING</a:t>
            </a:r>
          </a:p>
        </p:txBody>
      </p:sp>
      <p:sp>
        <p:nvSpPr>
          <p:cNvPr id="8" name="Rectangle 7">
            <a:extLst xmlns:a="http://schemas.openxmlformats.org/drawingml/2006/main">
              <a:ext uri="{FF2B5EF4-FFF2-40B4-BE49-F238E27FC236}">
                <a16:creationId xmlns:a16="http://schemas.microsoft.com/office/drawing/2014/main" id="{63FC5EA4-1268-41D0-A7FA-07AD469B3842}"/>
              </a:ext>
            </a:extLst>
          </p:cNvPr>
          <p:cNvSpPr>
            <a:spLocks xmlns:a="http://schemas.openxmlformats.org/drawingml/2006/main" noGrp="1"/>
          </p:cNvSpPr>
          <p:nvPr/>
        </p:nvSpPr>
        <p:spPr>
          <a:xfrm xmlns:a="http://schemas.openxmlformats.org/drawingml/2006/main">
            <a:off x="914400" y="2762250"/>
            <a:ext cx="4095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843"/>
          </a:bodyPr>
          <a:lstStyle xmlns:a="http://schemas.openxmlformats.org/drawingml/2006/main"/>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Friday, 3:00 p.m.</a:t>
            </a:r>
          </a:p>
          <a:p xmlns:a="http://schemas.openxmlformats.org/drawingml/2006/main">
            <a:pPr algn="l">
              <a:lnSpc>
                <a:spcPct val="118000"/>
              </a:lnSpc>
              <a:buNone/>
              <a:defRPr sz="2100" b="1" i="0">
                <a:solidFill>
                  <a:srgbClr val="121416"/>
                </a:solidFill>
                <a:latin typeface="Arial"/>
                <a:ea typeface="Arial"/>
                <a:cs typeface="Arial"/>
              </a:defRPr>
            </a:pPr>
            <a:r>
              <a:rPr sz="2100" b="1" i="0">
                <a:solidFill>
                  <a:srgbClr val="121416"/>
                </a:solidFill>
                <a:latin typeface="Arial"/>
                <a:ea typeface="Arial"/>
                <a:cs typeface="Arial"/>
              </a:rPr>
              <a:t>60-minute confidential meeting</a:t>
            </a:r>
          </a:p>
        </p:txBody>
      </p:sp>
      <p:sp>
        <p:nvSpPr>
          <p:cNvPr id="9" name="Rectangle 8">
            <a:extLst xmlns:a="http://schemas.openxmlformats.org/drawingml/2006/main">
              <a:ext uri="{FF2B5EF4-FFF2-40B4-BE49-F238E27FC236}">
                <a16:creationId xmlns:a16="http://schemas.microsoft.com/office/drawing/2014/main" id="{4255C8E3-807B-429D-A583-F7843145CEC8}"/>
              </a:ext>
            </a:extLst>
          </p:cNvPr>
          <p:cNvSpPr>
            <a:spLocks xmlns:a="http://schemas.openxmlformats.org/drawingml/2006/main" noGrp="1"/>
          </p:cNvSpPr>
          <p:nvPr/>
        </p:nvSpPr>
        <p:spPr>
          <a:xfrm xmlns:a="http://schemas.openxmlformats.org/drawingml/2006/main">
            <a:off x="914400" y="38290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PEOPLE</a:t>
            </a:r>
          </a:p>
        </p:txBody>
      </p:sp>
      <p:sp>
        <p:nvSpPr>
          <p:cNvPr id="10" name="Rectangle 9">
            <a:extLst xmlns:a="http://schemas.openxmlformats.org/drawingml/2006/main">
              <a:ext uri="{FF2B5EF4-FFF2-40B4-BE49-F238E27FC236}">
                <a16:creationId xmlns:a16="http://schemas.microsoft.com/office/drawing/2014/main" id="{98C61D5D-2DA5-4AB8-8762-A20D8487D56B}"/>
              </a:ext>
            </a:extLst>
          </p:cNvPr>
          <p:cNvSpPr>
            <a:spLocks xmlns:a="http://schemas.openxmlformats.org/drawingml/2006/main" noGrp="1"/>
          </p:cNvSpPr>
          <p:nvPr/>
        </p:nvSpPr>
        <p:spPr>
          <a:xfrm xmlns:a="http://schemas.openxmlformats.org/drawingml/2006/main">
            <a:off x="914400" y="4238625"/>
            <a:ext cx="4095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77547"/>
          </a:bodyPr>
          <a:lstStyle xmlns:a="http://schemas.openxmlformats.org/drawingml/2006/main"/>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Aisha Patel, Deaf operations director</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Aisha's manager</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HR partner</a:t>
            </a:r>
          </a:p>
          <a:p xmlns:a="http://schemas.openxmlformats.org/drawingml/2006/main">
            <a:pPr algn="l">
              <a:lnSpc>
                <a:spcPct val="127000"/>
              </a:lnSpc>
              <a:buNone/>
              <a:defRPr sz="1650" b="0" i="0">
                <a:solidFill>
                  <a:srgbClr val="121416"/>
                </a:solidFill>
                <a:latin typeface="Arial"/>
                <a:ea typeface="Arial"/>
                <a:cs typeface="Arial"/>
              </a:defRPr>
            </a:pPr>
            <a:r>
              <a:rPr sz="1650" b="0" i="0">
                <a:solidFill>
                  <a:srgbClr val="121416"/>
                </a:solidFill>
                <a:latin typeface="Arial"/>
                <a:ea typeface="Arial"/>
                <a:cs typeface="Arial"/>
              </a:rPr>
              <a:t>ASL-English interpreters</a:t>
            </a:r>
          </a:p>
        </p:txBody>
      </p:sp>
      <p:sp>
        <p:nvSpPr>
          <p:cNvPr id="11" name="Rectangle 10">
            <a:extLst xmlns:a="http://schemas.openxmlformats.org/drawingml/2006/main">
              <a:ext uri="{FF2B5EF4-FFF2-40B4-BE49-F238E27FC236}">
                <a16:creationId xmlns:a16="http://schemas.microsoft.com/office/drawing/2014/main" id="{37F37A88-0EDB-48D9-B4BC-AD50568525CB}"/>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2B64CED3-54A7-42F7-B5C5-554DA2CFD266}"/>
              </a:ext>
            </a:extLst>
          </p:cNvPr>
          <p:cNvSpPr>
            <a:spLocks xmlns:a="http://schemas.openxmlformats.org/drawingml/2006/main" noGrp="1"/>
          </p:cNvSpPr>
          <p:nvPr/>
        </p:nvSpPr>
        <p:spPr>
          <a:xfrm xmlns:a="http://schemas.openxmlformats.org/drawingml/2006/main">
            <a:off x="6400800" y="2266950"/>
            <a:ext cx="142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BD4054"/>
                </a:solidFill>
                <a:latin typeface="Arial"/>
                <a:ea typeface="Arial"/>
                <a:cs typeface="Arial"/>
              </a:defRPr>
            </a:pPr>
            <a:r>
              <a:rPr sz="975" b="1" i="0">
                <a:solidFill>
                  <a:srgbClr val="BD4054"/>
                </a:solidFill>
                <a:latin typeface="Arial"/>
                <a:ea typeface="Arial"/>
                <a:cs typeface="Arial"/>
              </a:rPr>
              <a:t>PURPOSE</a:t>
            </a:r>
          </a:p>
        </p:txBody>
      </p:sp>
      <p:sp>
        <p:nvSpPr>
          <p:cNvPr id="13" name="Rectangle 12">
            <a:extLst xmlns:a="http://schemas.openxmlformats.org/drawingml/2006/main">
              <a:ext uri="{FF2B5EF4-FFF2-40B4-BE49-F238E27FC236}">
                <a16:creationId xmlns:a16="http://schemas.microsoft.com/office/drawing/2014/main" id="{C152EE09-CB8A-4206-9EB3-02F37763B10B}"/>
              </a:ext>
            </a:extLst>
          </p:cNvPr>
          <p:cNvSpPr>
            <a:spLocks xmlns:a="http://schemas.openxmlformats.org/drawingml/2006/main" noGrp="1"/>
          </p:cNvSpPr>
          <p:nvPr/>
        </p:nvSpPr>
        <p:spPr>
          <a:xfrm xmlns:a="http://schemas.openxmlformats.org/drawingml/2006/main">
            <a:off x="6400800" y="2762250"/>
            <a:ext cx="4762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0237"/>
          </a:bodyPr>
          <a:lstStyle xmlns:a="http://schemas.openxmlformats.org/drawingml/2006/main"/>
          <a:p xmlns:a="http://schemas.openxmlformats.org/drawingml/2006/main">
            <a:pPr algn="l">
              <a:lnSpc>
                <a:spcPct val="114000"/>
              </a:lnSpc>
              <a:buNone/>
              <a:defRPr sz="2325" b="1" i="0">
                <a:solidFill>
                  <a:srgbClr val="121416"/>
                </a:solidFill>
                <a:latin typeface="Arial"/>
                <a:ea typeface="Arial"/>
                <a:cs typeface="Arial"/>
              </a:defRPr>
            </a:pPr>
            <a:r>
              <a:rPr sz="2325" b="1" i="0">
                <a:solidFill>
                  <a:srgbClr val="121416"/>
                </a:solidFill>
                <a:latin typeface="Arial"/>
                <a:ea typeface="Arial"/>
                <a:cs typeface="Arial"/>
              </a:rPr>
              <a:t>Clarify performance expectations and confirm the accommodation process</a:t>
            </a:r>
          </a:p>
        </p:txBody>
      </p:sp>
      <p:sp>
        <p:nvSpPr>
          <p:cNvPr id="14" name="Rectangle 13">
            <a:extLst xmlns:a="http://schemas.openxmlformats.org/drawingml/2006/main">
              <a:ext uri="{FF2B5EF4-FFF2-40B4-BE49-F238E27FC236}">
                <a16:creationId xmlns:a16="http://schemas.microsoft.com/office/drawing/2014/main" id="{BAE99C45-8AE7-4C76-ABCD-0718BA85A061}"/>
              </a:ext>
            </a:extLst>
          </p:cNvPr>
          <p:cNvSpPr>
            <a:spLocks xmlns:a="http://schemas.openxmlformats.org/drawingml/2006/main" noGrp="1"/>
          </p:cNvSpPr>
          <p:nvPr/>
        </p:nvSpPr>
        <p:spPr>
          <a:xfrm xmlns:a="http://schemas.openxmlformats.org/drawingml/2006/main">
            <a:off x="6400800" y="3990975"/>
            <a:ext cx="2286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BD4054"/>
                </a:solidFill>
                <a:latin typeface="Arial"/>
                <a:ea typeface="Arial"/>
                <a:cs typeface="Arial"/>
              </a:defRPr>
            </a:pPr>
            <a:r>
              <a:rPr sz="975" b="1" i="0">
                <a:solidFill>
                  <a:srgbClr val="BD4054"/>
                </a:solidFill>
                <a:latin typeface="Arial"/>
                <a:ea typeface="Arial"/>
                <a:cs typeface="Arial"/>
              </a:rPr>
              <a:t>PREPARATION BOUNDARY</a:t>
            </a:r>
          </a:p>
        </p:txBody>
      </p:sp>
      <p:sp>
        <p:nvSpPr>
          <p:cNvPr id="15" name="Rectangle 14">
            <a:extLst xmlns:a="http://schemas.openxmlformats.org/drawingml/2006/main">
              <a:ext uri="{FF2B5EF4-FFF2-40B4-BE49-F238E27FC236}">
                <a16:creationId xmlns:a16="http://schemas.microsoft.com/office/drawing/2014/main" id="{BC7515AC-5EE3-4507-8719-BB64C24DB865}"/>
              </a:ext>
            </a:extLst>
          </p:cNvPr>
          <p:cNvSpPr>
            <a:spLocks xmlns:a="http://schemas.openxmlformats.org/drawingml/2006/main" noGrp="1"/>
          </p:cNvSpPr>
          <p:nvPr/>
        </p:nvSpPr>
        <p:spPr>
          <a:xfrm xmlns:a="http://schemas.openxmlformats.org/drawingml/2006/main">
            <a:off x="6400800" y="4391025"/>
            <a:ext cx="4762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6200"/>
          </a:bodyPr>
          <a:lstStyle xmlns:a="http://schemas.openxmlformats.org/drawingml/2006/main"/>
          <a:p xmlns:a="http://schemas.openxmlformats.org/drawingml/2006/main">
            <a:pPr algn="l">
              <a:lnSpc>
                <a:spcPct val="126000"/>
              </a:lnSpc>
              <a:buNone/>
              <a:defRPr sz="1650" b="0" i="0">
                <a:solidFill>
                  <a:srgbClr val="121416"/>
                </a:solidFill>
                <a:latin typeface="Arial"/>
                <a:ea typeface="Arial"/>
                <a:cs typeface="Arial"/>
              </a:defRPr>
            </a:pPr>
            <a:r>
              <a:rPr sz="1650" b="0" i="0">
                <a:solidFill>
                  <a:srgbClr val="121416"/>
                </a:solidFill>
                <a:latin typeface="Arial"/>
                <a:ea typeface="Arial"/>
                <a:cs typeface="Arial"/>
              </a:rPr>
              <a:t>Use the minimum authorized information</a:t>
            </a:r>
          </a:p>
          <a:p xmlns:a="http://schemas.openxmlformats.org/drawingml/2006/main">
            <a:pPr algn="l">
              <a:lnSpc>
                <a:spcPct val="126000"/>
              </a:lnSpc>
              <a:buNone/>
              <a:defRPr sz="1650" b="0" i="0">
                <a:solidFill>
                  <a:srgbClr val="121416"/>
                </a:solidFill>
                <a:latin typeface="Arial"/>
                <a:ea typeface="Arial"/>
                <a:cs typeface="Arial"/>
              </a:defRPr>
            </a:pPr>
            <a:r>
              <a:rPr sz="1650" b="0" i="0">
                <a:solidFill>
                  <a:srgbClr val="121416"/>
                </a:solidFill>
                <a:latin typeface="Arial"/>
                <a:ea typeface="Arial"/>
                <a:cs typeface="Arial"/>
              </a:rPr>
              <a:t>Keep personnel and medical details protected</a:t>
            </a:r>
          </a:p>
          <a:p xmlns:a="http://schemas.openxmlformats.org/drawingml/2006/main">
            <a:pPr algn="l">
              <a:lnSpc>
                <a:spcPct val="126000"/>
              </a:lnSpc>
              <a:buNone/>
              <a:defRPr sz="1650" b="0" i="0">
                <a:solidFill>
                  <a:srgbClr val="121416"/>
                </a:solidFill>
                <a:latin typeface="Arial"/>
                <a:ea typeface="Arial"/>
                <a:cs typeface="Arial"/>
              </a:defRPr>
            </a:pPr>
            <a:r>
              <a:rPr sz="1650" b="0" i="0">
                <a:solidFill>
                  <a:srgbClr val="121416"/>
                </a:solidFill>
                <a:latin typeface="Arial"/>
                <a:ea typeface="Arial"/>
                <a:cs typeface="Arial"/>
              </a:rPr>
              <a:t>Confirm policy before using any AI tool</a:t>
            </a:r>
          </a:p>
        </p:txBody>
      </p:sp>
    </p:spTree>
    <p:extLst>
      <p:ext uri="{BB962C8B-B14F-4D97-AF65-F5344CB8AC3E}">
        <p14:creationId xmlns:p14="http://schemas.microsoft.com/office/powerpoint/2010/main" val="1940126402"/>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ctangle 9">
            <a:extLst xmlns:a="http://schemas.openxmlformats.org/drawingml/2006/main">
              <a:ext uri="{FF2B5EF4-FFF2-40B4-BE49-F238E27FC236}">
                <a16:creationId xmlns:a16="http://schemas.microsoft.com/office/drawing/2014/main" id="{D84DEC47-2CD5-4F78-A956-BD2873F41D57}"/>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AUDIENCE CHOICE • A, B, OR C</a:t>
            </a:r>
          </a:p>
        </p:txBody>
      </p:sp>
      <p:sp>
        <p:nvSpPr>
          <p:cNvPr id="2" name="Rectangle 1">
            <a:extLst xmlns:a="http://schemas.openxmlformats.org/drawingml/2006/main">
              <a:ext uri="{FF2B5EF4-FFF2-40B4-BE49-F238E27FC236}">
                <a16:creationId xmlns:a16="http://schemas.microsoft.com/office/drawing/2014/main" id="{4001E24E-ED7D-4D02-9EA3-C5F7D884079C}"/>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Which input would you use for this demo?</a:t>
            </a:r>
          </a:p>
        </p:txBody>
      </p:sp>
      <p:sp>
        <p:nvSpPr>
          <p:cNvPr id="3" name="Rectangle 2">
            <a:extLst xmlns:a="http://schemas.openxmlformats.org/drawingml/2006/main">
              <a:ext uri="{FF2B5EF4-FFF2-40B4-BE49-F238E27FC236}">
                <a16:creationId xmlns:a16="http://schemas.microsoft.com/office/drawing/2014/main" id="{7E19D1E1-9778-4FBD-9BEF-2271E2740044}"/>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4CC979D0-CE85-4524-B4F9-E5C6F6466F85}"/>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0123DE2E-6FC2-4331-934B-F52DF666D6DA}"/>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28</a:t>
            </a:r>
          </a:p>
        </p:txBody>
      </p:sp>
      <p:sp>
        <p:nvSpPr>
          <p:cNvPr id="6" name="Rectangle 5">
            <a:extLst xmlns:a="http://schemas.openxmlformats.org/drawingml/2006/main">
              <a:ext uri="{FF2B5EF4-FFF2-40B4-BE49-F238E27FC236}">
                <a16:creationId xmlns:a16="http://schemas.microsoft.com/office/drawing/2014/main" id="{839EA57E-A9DA-4668-AB32-95DB85A3F3CA}"/>
              </a:ext>
            </a:extLst>
          </p:cNvPr>
          <p:cNvSpPr>
            <a:spLocks xmlns:a="http://schemas.openxmlformats.org/drawingml/2006/main" noGrp="1"/>
          </p:cNvSpPr>
          <p:nvPr/>
        </p:nvSpPr>
        <p:spPr>
          <a:xfrm xmlns:a="http://schemas.openxmlformats.org/drawingml/2006/main">
            <a:off x="762000" y="2047875"/>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A   A personnel file, with Aisha’s name removed</a:t>
            </a:r>
          </a:p>
        </p:txBody>
      </p:sp>
      <p:sp>
        <p:nvSpPr>
          <p:cNvPr id="7" name="Rectangle 6">
            <a:extLst xmlns:a="http://schemas.openxmlformats.org/drawingml/2006/main">
              <a:ext uri="{FF2B5EF4-FFF2-40B4-BE49-F238E27FC236}">
                <a16:creationId xmlns:a16="http://schemas.microsoft.com/office/drawing/2014/main" id="{388F7B1F-9FF3-455B-8414-345E317CD4B3}"/>
              </a:ext>
            </a:extLst>
          </p:cNvPr>
          <p:cNvSpPr>
            <a:spLocks xmlns:a="http://schemas.openxmlformats.org/drawingml/2006/main" noGrp="1"/>
          </p:cNvSpPr>
          <p:nvPr/>
        </p:nvSpPr>
        <p:spPr>
          <a:xfrm xmlns:a="http://schemas.openxmlformats.org/drawingml/2006/main">
            <a:off x="762000" y="3048000"/>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B   A fully invented agenda with no personal facts</a:t>
            </a:r>
          </a:p>
        </p:txBody>
      </p:sp>
      <p:sp>
        <p:nvSpPr>
          <p:cNvPr id="8" name="Rectangle 7">
            <a:extLst xmlns:a="http://schemas.openxmlformats.org/drawingml/2006/main">
              <a:ext uri="{FF2B5EF4-FFF2-40B4-BE49-F238E27FC236}">
                <a16:creationId xmlns:a16="http://schemas.microsoft.com/office/drawing/2014/main" id="{3923D381-B1FF-4344-9A2F-FC6E47C23D8E}"/>
              </a:ext>
            </a:extLst>
          </p:cNvPr>
          <p:cNvSpPr>
            <a:spLocks xmlns:a="http://schemas.openxmlformats.org/drawingml/2006/main" noGrp="1"/>
          </p:cNvSpPr>
          <p:nvPr/>
        </p:nvSpPr>
        <p:spPr>
          <a:xfrm xmlns:a="http://schemas.openxmlformats.org/drawingml/2006/main">
            <a:off x="762000" y="4048125"/>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100" b="0">
                <a:solidFill>
                  <a:srgbClr val="121416"/>
                </a:solidFill>
                <a:latin typeface="Arial"/>
                <a:ea typeface="Arial"/>
                <a:cs typeface="Arial"/>
              </a:defRPr>
            </a:pPr>
            <a:r>
              <a:rPr sz="2100" b="0">
                <a:solidFill>
                  <a:srgbClr val="121416"/>
                </a:solidFill>
                <a:latin typeface="Arial"/>
                <a:ea typeface="Arial"/>
                <a:cs typeface="Arial"/>
              </a:rPr>
              <a:t>C   A recording from an earlier interpreting assignment</a:t>
            </a:r>
          </a:p>
        </p:txBody>
      </p:sp>
      <p:sp>
        <p:nvSpPr>
          <p:cNvPr id="9" name="Rectangle 8">
            <a:extLst xmlns:a="http://schemas.openxmlformats.org/drawingml/2006/main">
              <a:ext uri="{FF2B5EF4-FFF2-40B4-BE49-F238E27FC236}">
                <a16:creationId xmlns:a16="http://schemas.microsoft.com/office/drawing/2014/main" id="{FDB8FB31-70E7-460A-9D3E-B0A922B2F4BF}"/>
              </a:ext>
            </a:extLst>
          </p:cNvPr>
          <p:cNvSpPr>
            <a:spLocks xmlns:a="http://schemas.openxmlformats.org/drawingml/2006/main" noGrp="1"/>
          </p:cNvSpPr>
          <p:nvPr/>
        </p:nvSpPr>
        <p:spPr>
          <a:xfrm xmlns:a="http://schemas.openxmlformats.org/drawingml/2006/main">
            <a:off x="762000" y="542925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950" b="0">
                <a:solidFill>
                  <a:srgbClr val="087A7C"/>
                </a:solidFill>
                <a:latin typeface="Arial"/>
                <a:ea typeface="Arial"/>
                <a:cs typeface="Arial"/>
              </a:defRPr>
            </a:pPr>
            <a:r>
              <a:rPr sz="1950" b="0">
                <a:solidFill>
                  <a:srgbClr val="087A7C"/>
                </a:solidFill>
                <a:latin typeface="Arial"/>
                <a:ea typeface="Arial"/>
                <a:cs typeface="Arial"/>
              </a:rPr>
              <a:t>Choose silently first. Optional hands follow.</a:t>
            </a:r>
          </a:p>
        </p:txBody>
      </p:sp>
    </p:spTree>
    <p:extLst>
      <p:ext uri="{BB962C8B-B14F-4D97-AF65-F5344CB8AC3E}">
        <p14:creationId xmlns:p14="http://schemas.microsoft.com/office/powerpoint/2010/main" val="213421119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ectangle 8">
            <a:extLst xmlns:a="http://schemas.openxmlformats.org/drawingml/2006/main">
              <a:ext uri="{FF2B5EF4-FFF2-40B4-BE49-F238E27FC236}">
                <a16:creationId xmlns:a16="http://schemas.microsoft.com/office/drawing/2014/main" id="{D4CF6E59-9D4F-401D-88D0-8E27DE50B8A5}"/>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ANSWER B • FICTIONAL MATERIAL ONLY</a:t>
            </a:r>
          </a:p>
        </p:txBody>
      </p:sp>
      <p:sp>
        <p:nvSpPr>
          <p:cNvPr id="2" name="Rectangle 1">
            <a:extLst xmlns:a="http://schemas.openxmlformats.org/drawingml/2006/main">
              <a:ext uri="{FF2B5EF4-FFF2-40B4-BE49-F238E27FC236}">
                <a16:creationId xmlns:a16="http://schemas.microsoft.com/office/drawing/2014/main" id="{0A6E6073-BE70-40B9-A372-1936D169286C}"/>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Aisha: generic preparation in ChatGPT</a:t>
            </a:r>
          </a:p>
        </p:txBody>
      </p:sp>
      <p:sp>
        <p:nvSpPr>
          <p:cNvPr id="3" name="Rectangle 2">
            <a:extLst xmlns:a="http://schemas.openxmlformats.org/drawingml/2006/main">
              <a:ext uri="{FF2B5EF4-FFF2-40B4-BE49-F238E27FC236}">
                <a16:creationId xmlns:a16="http://schemas.microsoft.com/office/drawing/2014/main" id="{298EF3AC-9C61-414F-B16B-CF496270CEB2}"/>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1414A3C-582B-4A97-8741-F154022D4C99}"/>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C66C7F03-31A7-4455-A678-FCEEBE18E84F}"/>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29</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0af3cf38e60448e"/>
          <a:stretch xmlns:a="http://schemas.openxmlformats.org/drawingml/2006/main"/>
        </p:blipFill>
        <p:spPr>
          <a:xfrm xmlns:a="http://schemas.openxmlformats.org/drawingml/2006/main">
            <a:off x="1991849" y="1600200"/>
            <a:ext cx="8208303" cy="4619625"/>
          </a:xfrm>
          <a:prstGeom xmlns:a="http://schemas.openxmlformats.org/drawingml/2006/main" prst="rect">
            <a:avLst/>
          </a:prstGeom>
        </p:spPr>
      </p:pic>
    </p:spTree>
    <p:extLst>
      <p:ext uri="{BB962C8B-B14F-4D97-AF65-F5344CB8AC3E}">
        <p14:creationId xmlns:p14="http://schemas.microsoft.com/office/powerpoint/2010/main" val="39589243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4BFB4E92-6E84-4F9F-B34C-7871768A01C3}"/>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3</a:t>
            </a:r>
          </a:p>
        </p:txBody>
      </p:sp>
      <p:sp>
        <p:nvSpPr>
          <p:cNvPr id="2" name="Rectangle 1">
            <a:extLst xmlns:a="http://schemas.openxmlformats.org/drawingml/2006/main">
              <a:ext uri="{FF2B5EF4-FFF2-40B4-BE49-F238E27FC236}">
                <a16:creationId xmlns:a16="http://schemas.microsoft.com/office/drawing/2014/main" id="{81B6CFEF-A2A8-45CD-88D0-090BBF4A33EC}"/>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Aisha: interpreter boundaries before the meeting</a:t>
            </a:r>
          </a:p>
        </p:txBody>
      </p:sp>
      <p:sp>
        <p:nvSpPr>
          <p:cNvPr id="3" name="Rectangle 2">
            <a:extLst xmlns:a="http://schemas.openxmlformats.org/drawingml/2006/main">
              <a:ext uri="{FF2B5EF4-FFF2-40B4-BE49-F238E27FC236}">
                <a16:creationId xmlns:a16="http://schemas.microsoft.com/office/drawing/2014/main" id="{FD2A6F07-DDCE-4CEF-AA75-FCD1CEC78D66}"/>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29B83110-BF37-4329-9AF0-FC88B12E4200}"/>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279A1823-D410-4CFC-ACFE-B93B7A1F3168}"/>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30</a:t>
            </a:r>
          </a:p>
        </p:txBody>
      </p:sp>
      <p:sp>
        <p:nvSpPr>
          <p:cNvPr id="6" name="Rectangle 5">
            <a:extLst xmlns:a="http://schemas.openxmlformats.org/drawingml/2006/main">
              <a:ext uri="{FF2B5EF4-FFF2-40B4-BE49-F238E27FC236}">
                <a16:creationId xmlns:a16="http://schemas.microsoft.com/office/drawing/2014/main" id="{36693592-5054-4519-AD60-9D416D18D4B5}"/>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DDCC74DC-F844-4442-A6F7-77A080BB8085}"/>
              </a:ext>
            </a:extLst>
          </p:cNvPr>
          <p:cNvSpPr>
            <a:spLocks xmlns:a="http://schemas.openxmlformats.org/drawingml/2006/main" noGrp="1"/>
          </p:cNvSpPr>
          <p:nvPr/>
        </p:nvSpPr>
        <p:spPr>
          <a:xfrm xmlns:a="http://schemas.openxmlformats.org/drawingml/2006/main">
            <a:off x="914400" y="226695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INTERPRETER MAY RECEIVE</a:t>
            </a:r>
          </a:p>
        </p:txBody>
      </p:sp>
      <p:sp>
        <p:nvSpPr>
          <p:cNvPr id="8" name="Rectangle 7">
            <a:extLst xmlns:a="http://schemas.openxmlformats.org/drawingml/2006/main">
              <a:ext uri="{FF2B5EF4-FFF2-40B4-BE49-F238E27FC236}">
                <a16:creationId xmlns:a16="http://schemas.microsoft.com/office/drawing/2014/main" id="{513681F9-2E75-47E3-9694-E1404878109B}"/>
              </a:ext>
            </a:extLst>
          </p:cNvPr>
          <p:cNvSpPr>
            <a:spLocks xmlns:a="http://schemas.openxmlformats.org/drawingml/2006/main" noGrp="1"/>
          </p:cNvSpPr>
          <p:nvPr/>
        </p:nvSpPr>
        <p:spPr>
          <a:xfrm xmlns:a="http://schemas.openxmlformats.org/drawingml/2006/main">
            <a:off x="914400" y="2781300"/>
            <a:ext cx="4191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Time, participants, and broad purpose</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Approved policy glossary</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Authorized meeting documents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Access preferences and team plan</a:t>
            </a:r>
          </a:p>
        </p:txBody>
      </p:sp>
      <p:sp>
        <p:nvSpPr>
          <p:cNvPr id="9" name="Rectangle 8">
            <a:extLst xmlns:a="http://schemas.openxmlformats.org/drawingml/2006/main">
              <a:ext uri="{FF2B5EF4-FFF2-40B4-BE49-F238E27FC236}">
                <a16:creationId xmlns:a16="http://schemas.microsoft.com/office/drawing/2014/main" id="{E85F7804-26F5-47CB-A0B7-2B692BE9366A}"/>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826F7F7B-1004-417E-9DB7-846B66D6DE1B}"/>
              </a:ext>
            </a:extLst>
          </p:cNvPr>
          <p:cNvSpPr>
            <a:spLocks xmlns:a="http://schemas.openxmlformats.org/drawingml/2006/main" noGrp="1"/>
          </p:cNvSpPr>
          <p:nvPr/>
        </p:nvSpPr>
        <p:spPr>
          <a:xfrm xmlns:a="http://schemas.openxmlformats.org/drawingml/2006/main">
            <a:off x="6400800" y="2266950"/>
            <a:ext cx="2571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BD4054"/>
                </a:solidFill>
                <a:latin typeface="Arial"/>
                <a:ea typeface="Arial"/>
                <a:cs typeface="Arial"/>
              </a:defRPr>
            </a:pPr>
            <a:r>
              <a:rPr sz="975" b="1" i="0">
                <a:solidFill>
                  <a:srgbClr val="BD4054"/>
                </a:solidFill>
                <a:latin typeface="Arial"/>
                <a:ea typeface="Arial"/>
                <a:cs typeface="Arial"/>
              </a:rPr>
              <a:t>KEEP OUTSIDE GENERAL AI</a:t>
            </a:r>
          </a:p>
        </p:txBody>
      </p:sp>
      <p:sp>
        <p:nvSpPr>
          <p:cNvPr id="11" name="Rectangle 10">
            <a:extLst xmlns:a="http://schemas.openxmlformats.org/drawingml/2006/main">
              <a:ext uri="{FF2B5EF4-FFF2-40B4-BE49-F238E27FC236}">
                <a16:creationId xmlns:a16="http://schemas.microsoft.com/office/drawing/2014/main" id="{73626242-F5B0-427E-AA43-2C067F66ADF9}"/>
              </a:ext>
            </a:extLst>
          </p:cNvPr>
          <p:cNvSpPr>
            <a:spLocks xmlns:a="http://schemas.openxmlformats.org/drawingml/2006/main" noGrp="1"/>
          </p:cNvSpPr>
          <p:nvPr/>
        </p:nvSpPr>
        <p:spPr>
          <a:xfrm xmlns:a="http://schemas.openxmlformats.org/drawingml/2006/main">
            <a:off x="6400800" y="2781300"/>
            <a:ext cx="46672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Personnel or performance notes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Medical and accommodation details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Knowledge from prior assignments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Recordings or transcripts without approval</a:t>
            </a:r>
          </a:p>
        </p:txBody>
      </p:sp>
      <p:sp>
        <p:nvSpPr>
          <p:cNvPr id="12" name="Rectangle 11">
            <a:extLst xmlns:a="http://schemas.openxmlformats.org/drawingml/2006/main">
              <a:ext uri="{FF2B5EF4-FFF2-40B4-BE49-F238E27FC236}">
                <a16:creationId xmlns:a16="http://schemas.microsoft.com/office/drawing/2014/main" id="{171D158F-D6B2-4814-92B5-8C6AF09F83B9}"/>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1" i="0">
                <a:solidFill>
                  <a:srgbClr val="BD4054"/>
                </a:solidFill>
                <a:latin typeface="Arial"/>
                <a:ea typeface="Arial"/>
                <a:cs typeface="Arial"/>
              </a:defRPr>
            </a:pPr>
            <a:r>
              <a:rPr sz="1725" b="1" i="0">
                <a:solidFill>
                  <a:srgbClr val="BD4054"/>
                </a:solidFill>
                <a:latin typeface="Arial"/>
                <a:ea typeface="Arial"/>
                <a:cs typeface="Arial"/>
              </a:rPr>
              <a:t>Confidentiality applies before, during, and after the assignment.</a:t>
            </a:r>
          </a:p>
        </p:txBody>
      </p:sp>
    </p:spTree>
    <p:extLst>
      <p:ext uri="{BB962C8B-B14F-4D97-AF65-F5344CB8AC3E}">
        <p14:creationId xmlns:p14="http://schemas.microsoft.com/office/powerpoint/2010/main" val="182487447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ectangle 12">
            <a:extLst xmlns:a="http://schemas.openxmlformats.org/drawingml/2006/main">
              <a:ext uri="{FF2B5EF4-FFF2-40B4-BE49-F238E27FC236}">
                <a16:creationId xmlns:a16="http://schemas.microsoft.com/office/drawing/2014/main" id="{7F19CB4B-E95D-457F-9ECA-55FA85FF5224}"/>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MEETING 3</a:t>
            </a:r>
          </a:p>
        </p:txBody>
      </p:sp>
      <p:sp>
        <p:nvSpPr>
          <p:cNvPr id="2" name="Rectangle 1">
            <a:extLst xmlns:a="http://schemas.openxmlformats.org/drawingml/2006/main">
              <a:ext uri="{FF2B5EF4-FFF2-40B4-BE49-F238E27FC236}">
                <a16:creationId xmlns:a16="http://schemas.microsoft.com/office/drawing/2014/main" id="{7C71CA6D-CDF2-47B9-A80C-4844DE8E9209}"/>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Aisha: during and after the meeting</a:t>
            </a:r>
          </a:p>
        </p:txBody>
      </p:sp>
      <p:sp>
        <p:nvSpPr>
          <p:cNvPr id="3" name="Rectangle 2">
            <a:extLst xmlns:a="http://schemas.openxmlformats.org/drawingml/2006/main">
              <a:ext uri="{FF2B5EF4-FFF2-40B4-BE49-F238E27FC236}">
                <a16:creationId xmlns:a16="http://schemas.microsoft.com/office/drawing/2014/main" id="{F03CC334-E0C5-4D75-95A4-98563AD2F425}"/>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722C42DD-B85B-4F20-AA58-68DDAAB57CEF}"/>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4496E290-D1EA-4D4F-A3F6-1406F5B3C533}"/>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31</a:t>
            </a:r>
          </a:p>
        </p:txBody>
      </p:sp>
      <p:sp>
        <p:nvSpPr>
          <p:cNvPr id="6" name="Rectangle 5">
            <a:extLst xmlns:a="http://schemas.openxmlformats.org/drawingml/2006/main">
              <a:ext uri="{FF2B5EF4-FFF2-40B4-BE49-F238E27FC236}">
                <a16:creationId xmlns:a16="http://schemas.microsoft.com/office/drawing/2014/main" id="{003B40F0-7DCB-4B1D-A1A5-E94E5821930C}"/>
              </a:ext>
            </a:extLst>
          </p:cNvPr>
          <p:cNvSpPr>
            <a:spLocks xmlns:a="http://schemas.openxmlformats.org/drawingml/2006/main" noGrp="1"/>
          </p:cNvSpPr>
          <p:nvPr/>
        </p:nvSpPr>
        <p:spPr>
          <a:xfrm xmlns:a="http://schemas.openxmlformats.org/drawingml/2006/main">
            <a:off x="647700" y="2000250"/>
            <a:ext cx="4953000" cy="34290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ectangle 6">
            <a:extLst xmlns:a="http://schemas.openxmlformats.org/drawingml/2006/main">
              <a:ext uri="{FF2B5EF4-FFF2-40B4-BE49-F238E27FC236}">
                <a16:creationId xmlns:a16="http://schemas.microsoft.com/office/drawing/2014/main" id="{53E9CE15-86E3-4847-BD17-2DDEF6BF5B0D}"/>
              </a:ext>
            </a:extLst>
          </p:cNvPr>
          <p:cNvSpPr>
            <a:spLocks xmlns:a="http://schemas.openxmlformats.org/drawingml/2006/main" noGrp="1"/>
          </p:cNvSpPr>
          <p:nvPr/>
        </p:nvSpPr>
        <p:spPr>
          <a:xfrm xmlns:a="http://schemas.openxmlformats.org/drawingml/2006/main">
            <a:off x="914400" y="2266950"/>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087A7C"/>
                </a:solidFill>
                <a:latin typeface="Arial"/>
                <a:ea typeface="Arial"/>
                <a:cs typeface="Arial"/>
              </a:defRPr>
            </a:pPr>
            <a:r>
              <a:rPr sz="975" b="1" i="0">
                <a:solidFill>
                  <a:srgbClr val="087A7C"/>
                </a:solidFill>
                <a:latin typeface="Arial"/>
                <a:ea typeface="Arial"/>
                <a:cs typeface="Arial"/>
              </a:rPr>
              <a:t>DURING</a:t>
            </a:r>
          </a:p>
        </p:txBody>
      </p:sp>
      <p:sp>
        <p:nvSpPr>
          <p:cNvPr id="8" name="Rectangle 7">
            <a:extLst xmlns:a="http://schemas.openxmlformats.org/drawingml/2006/main">
              <a:ext uri="{FF2B5EF4-FFF2-40B4-BE49-F238E27FC236}">
                <a16:creationId xmlns:a16="http://schemas.microsoft.com/office/drawing/2014/main" id="{0FDA460F-F555-4554-BB45-8F1845397E9D}"/>
              </a:ext>
            </a:extLst>
          </p:cNvPr>
          <p:cNvSpPr>
            <a:spLocks xmlns:a="http://schemas.openxmlformats.org/drawingml/2006/main" noGrp="1"/>
          </p:cNvSpPr>
          <p:nvPr/>
        </p:nvSpPr>
        <p:spPr>
          <a:xfrm xmlns:a="http://schemas.openxmlformats.org/drawingml/2006/main">
            <a:off x="914400" y="2781300"/>
            <a:ext cx="4191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668"/>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Render the full message and emotional content</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Ask for clarification and repair</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Avoid advice or policy interpretation</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Follow the agreed team and turn-taking plan</a:t>
            </a:r>
          </a:p>
        </p:txBody>
      </p:sp>
      <p:sp>
        <p:nvSpPr>
          <p:cNvPr id="9" name="Rectangle 8">
            <a:extLst xmlns:a="http://schemas.openxmlformats.org/drawingml/2006/main">
              <a:ext uri="{FF2B5EF4-FFF2-40B4-BE49-F238E27FC236}">
                <a16:creationId xmlns:a16="http://schemas.microsoft.com/office/drawing/2014/main" id="{86D9BEE1-8695-489D-AF1A-519993D4787D}"/>
              </a:ext>
            </a:extLst>
          </p:cNvPr>
          <p:cNvSpPr>
            <a:spLocks xmlns:a="http://schemas.openxmlformats.org/drawingml/2006/main" noGrp="1"/>
          </p:cNvSpPr>
          <p:nvPr/>
        </p:nvSpPr>
        <p:spPr>
          <a:xfrm xmlns:a="http://schemas.openxmlformats.org/drawingml/2006/main">
            <a:off x="6115050" y="2000250"/>
            <a:ext cx="5429250" cy="34290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C15DA212-CDEE-4231-B042-407C9B281E51}"/>
              </a:ext>
            </a:extLst>
          </p:cNvPr>
          <p:cNvSpPr>
            <a:spLocks xmlns:a="http://schemas.openxmlformats.org/drawingml/2006/main" noGrp="1"/>
          </p:cNvSpPr>
          <p:nvPr/>
        </p:nvSpPr>
        <p:spPr>
          <a:xfrm xmlns:a="http://schemas.openxmlformats.org/drawingml/2006/main">
            <a:off x="6400800" y="2266950"/>
            <a:ext cx="171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AFTER</a:t>
            </a:r>
          </a:p>
        </p:txBody>
      </p:sp>
      <p:sp>
        <p:nvSpPr>
          <p:cNvPr id="11" name="Rectangle 10">
            <a:extLst xmlns:a="http://schemas.openxmlformats.org/drawingml/2006/main">
              <a:ext uri="{FF2B5EF4-FFF2-40B4-BE49-F238E27FC236}">
                <a16:creationId xmlns:a16="http://schemas.microsoft.com/office/drawing/2014/main" id="{49D19EA4-ED06-4ACE-AD0D-D26CFBECD550}"/>
              </a:ext>
            </a:extLst>
          </p:cNvPr>
          <p:cNvSpPr>
            <a:spLocks xmlns:a="http://schemas.openxmlformats.org/drawingml/2006/main" noGrp="1"/>
          </p:cNvSpPr>
          <p:nvPr/>
        </p:nvSpPr>
        <p:spPr>
          <a:xfrm xmlns:a="http://schemas.openxmlformats.org/drawingml/2006/main">
            <a:off x="6400800" y="2781300"/>
            <a:ext cx="46672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5224"/>
          </a:bodyPr>
          <a:lstStyle xmlns:a="http://schemas.openxmlformats.org/drawingml/2006/main"/>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Protect all assignment information</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Manage or delete notes under agreement and policy</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Report concerns only through authorized channels</a:t>
            </a:r>
          </a:p>
          <a:p xmlns:a="http://schemas.openxmlformats.org/drawingml/2006/main">
            <a:endParaRPr sz="1725" b="0" i="0">
              <a:solidFill>
                <a:srgbClr val="121416"/>
              </a:solidFill>
              <a:latin typeface="Arial"/>
              <a:ea typeface="Arial"/>
              <a:cs typeface="Arial"/>
            </a:endParaRPr>
          </a:p>
          <a:p xmlns:a="http://schemas.openxmlformats.org/drawingml/2006/main">
            <a:pPr algn="l">
              <a:lnSpc>
                <a:spcPct val="118000"/>
              </a:lnSpc>
              <a:buNone/>
              <a:defRPr sz="1725" b="0" i="0">
                <a:solidFill>
                  <a:srgbClr val="121416"/>
                </a:solidFill>
                <a:latin typeface="Arial"/>
                <a:ea typeface="Arial"/>
                <a:cs typeface="Arial"/>
              </a:defRPr>
            </a:pPr>
            <a:r>
              <a:rPr sz="1725" b="0" i="0">
                <a:solidFill>
                  <a:srgbClr val="121416"/>
                </a:solidFill>
                <a:latin typeface="Arial"/>
                <a:ea typeface="Arial"/>
                <a:cs typeface="Arial"/>
              </a:rPr>
              <a:t>Do not create an AI recap without approval</a:t>
            </a:r>
          </a:p>
        </p:txBody>
      </p:sp>
      <p:sp>
        <p:nvSpPr>
          <p:cNvPr id="12" name="Rectangle 11">
            <a:extLst xmlns:a="http://schemas.openxmlformats.org/drawingml/2006/main">
              <a:ext uri="{FF2B5EF4-FFF2-40B4-BE49-F238E27FC236}">
                <a16:creationId xmlns:a16="http://schemas.microsoft.com/office/drawing/2014/main" id="{D28AD8DE-CC38-4B77-BE74-A9A9E1C14407}"/>
              </a:ext>
            </a:extLst>
          </p:cNvPr>
          <p:cNvSpPr>
            <a:spLocks xmlns:a="http://schemas.openxmlformats.org/drawingml/2006/main" noGrp="1"/>
          </p:cNvSpPr>
          <p:nvPr/>
        </p:nvSpPr>
        <p:spPr>
          <a:xfrm xmlns:a="http://schemas.openxmlformats.org/drawingml/2006/main">
            <a:off x="1428750" y="56578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Aisha chooses disclosure. HR owns the official record.</a:t>
            </a:r>
          </a:p>
        </p:txBody>
      </p:sp>
      <p:sp>
        <p:nvSpPr>
          <p:cNvPr id="14" name="">
            <a:extLst xmlns:a="http://schemas.openxmlformats.org/drawingml/2006/main">
              <a:ext uri="{FF2B5EF4-FFF2-40B4-BE49-F238E27FC236}">
                <a16:creationId xmlns:a16="http://schemas.microsoft.com/office/drawing/2014/main" id="{4062E68B-FB59-47CA-B03C-44CBD30FF12D}"/>
              </a:ext>
            </a:extLst>
          </p:cNvPr>
          <p:cNvSpPr>
            <a:spLocks xmlns:a="http://schemas.openxmlformats.org/drawingml/2006/main" noGrp="1"/>
          </p:cNvSpPr>
          <p:nvPr/>
        </p:nvSpPr>
        <p:spPr>
          <a:xfrm xmlns:a="http://schemas.openxmlformats.org/drawingml/2006/main">
            <a:off x="1428750" y="6038850"/>
            <a:ext cx="933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lgn="ctr">
              <a:buNone/>
              <a:defRPr sz="1575">
                <a:solidFill>
                  <a:srgbClr val="59636D"/>
                </a:solidFill>
                <a:latin typeface="Arial"/>
                <a:ea typeface="Arial"/>
                <a:cs typeface="Arial"/>
              </a:defRPr>
            </a:pPr>
            <a:r>
              <a:rPr sz="1575">
                <a:solidFill>
                  <a:srgbClr val="59636D"/>
                </a:solidFill>
                <a:latin typeface="Arial"/>
                <a:ea typeface="Arial"/>
                <a:cs typeface="Arial"/>
              </a:rPr>
              <a:t>Next: return to Rob’s brief for the final human review.</a:t>
            </a:r>
          </a:p>
        </p:txBody>
      </p:sp>
    </p:spTree>
    <p:extLst>
      <p:ext uri="{BB962C8B-B14F-4D97-AF65-F5344CB8AC3E}">
        <p14:creationId xmlns:p14="http://schemas.microsoft.com/office/powerpoint/2010/main" val="1125037752"/>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48233EE4-0519-48D3-A702-5918DF897107}"/>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FINAL DEMO • HUMAN REVIEW</a:t>
            </a:r>
          </a:p>
        </p:txBody>
      </p:sp>
      <p:sp>
        <p:nvSpPr>
          <p:cNvPr id="2" name="Rectangle 1">
            <a:extLst xmlns:a="http://schemas.openxmlformats.org/drawingml/2006/main">
              <a:ext uri="{FF2B5EF4-FFF2-40B4-BE49-F238E27FC236}">
                <a16:creationId xmlns:a16="http://schemas.microsoft.com/office/drawing/2014/main" id="{37E20175-8707-4C1F-926B-4FFD76015101}"/>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Back to Rob: reviewing the brief</a:t>
            </a:r>
          </a:p>
        </p:txBody>
      </p:sp>
      <p:sp>
        <p:nvSpPr>
          <p:cNvPr id="3" name="Rectangle 2">
            <a:extLst xmlns:a="http://schemas.openxmlformats.org/drawingml/2006/main">
              <a:ext uri="{FF2B5EF4-FFF2-40B4-BE49-F238E27FC236}">
                <a16:creationId xmlns:a16="http://schemas.microsoft.com/office/drawing/2014/main" id="{70DCB153-A3B0-4C34-8A53-929F143F44D0}"/>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BEB1E29F-9FB2-4EF6-9C91-BF015142A9B1}"/>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0302FD03-9BBF-4AB6-92A5-B7D6CB44796C}"/>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32</a:t>
            </a:r>
          </a:p>
        </p:txBody>
      </p:sp>
      <p:sp>
        <p:nvSpPr>
          <p:cNvPr id="12" name="">
            <a:extLst xmlns:a="http://schemas.openxmlformats.org/drawingml/2006/main">
              <a:ext uri="{FF2B5EF4-FFF2-40B4-BE49-F238E27FC236}">
                <a16:creationId xmlns:a16="http://schemas.microsoft.com/office/drawing/2014/main" id="{32702798-3945-43E3-90F4-71C5C796A53E}"/>
              </a:ext>
            </a:extLst>
          </p:cNvPr>
          <p:cNvSpPr>
            <a:spLocks xmlns:a="http://schemas.openxmlformats.org/drawingml/2006/main" noGrp="1"/>
          </p:cNvSpPr>
          <p:nvPr/>
        </p:nvSpPr>
        <p:spPr>
          <a:xfrm xmlns:a="http://schemas.openxmlformats.org/drawingml/2006/main">
            <a:off x="533400" y="1676400"/>
            <a:ext cx="11125200" cy="4400550"/>
          </a:xfrm>
          <a:prstGeom xmlns:a="http://schemas.openxmlformats.org/drawingml/2006/main" prst="rect">
            <a:avLst/>
          </a:prstGeom>
          <a:solidFill xmlns:a="http://schemas.openxmlformats.org/drawingml/2006/main">
            <a:srgbClr val="F1F6F6"/>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E171032-5FE7-4298-863C-25D0FDE90356}"/>
              </a:ext>
            </a:extLst>
          </p:cNvPr>
          <p:cNvSpPr>
            <a:spLocks xmlns:a="http://schemas.openxmlformats.org/drawingml/2006/main" noGrp="1"/>
          </p:cNvSpPr>
          <p:nvPr/>
        </p:nvSpPr>
        <p:spPr>
          <a:xfrm xmlns:a="http://schemas.openxmlformats.org/drawingml/2006/main">
            <a:off x="742950" y="1828800"/>
            <a:ext cx="10668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725" b="1">
                <a:solidFill>
                  <a:srgbClr val="087A7C"/>
                </a:solidFill>
                <a:latin typeface="Arial"/>
                <a:ea typeface="Arial"/>
                <a:cs typeface="Arial"/>
              </a:defRPr>
            </a:pPr>
            <a:r>
              <a:rPr sz="1725" b="1">
                <a:solidFill>
                  <a:srgbClr val="087A7C"/>
                </a:solidFill>
                <a:latin typeface="Arial"/>
                <a:ea typeface="Arial"/>
                <a:cs typeface="Arial"/>
              </a:rPr>
              <a:t>ROB KOCH  /  INTERPRETER PREPARATION BRIEF</a:t>
            </a:r>
          </a:p>
        </p:txBody>
      </p:sp>
      <p:sp>
        <p:nvSpPr>
          <p:cNvPr id="14" name="">
            <a:extLst xmlns:a="http://schemas.openxmlformats.org/drawingml/2006/main">
              <a:ext uri="{FF2B5EF4-FFF2-40B4-BE49-F238E27FC236}">
                <a16:creationId xmlns:a16="http://schemas.microsoft.com/office/drawing/2014/main" id="{FE0D8E83-0D99-4BD4-AAF4-DB2738B34205}"/>
              </a:ext>
            </a:extLst>
          </p:cNvPr>
          <p:cNvSpPr>
            <a:spLocks xmlns:a="http://schemas.openxmlformats.org/drawingml/2006/main" noGrp="1"/>
          </p:cNvSpPr>
          <p:nvPr/>
        </p:nvSpPr>
        <p:spPr>
          <a:xfrm xmlns:a="http://schemas.openxmlformats.org/drawingml/2006/main">
            <a:off x="742950" y="2200275"/>
            <a:ext cx="10572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425" b="0">
                <a:solidFill>
                  <a:srgbClr val="52616D"/>
                </a:solidFill>
                <a:latin typeface="Arial"/>
                <a:ea typeface="Arial"/>
                <a:cs typeface="Arial"/>
              </a:defRPr>
            </a:pPr>
            <a:r>
              <a:rPr sz="1425" b="0">
                <a:solidFill>
                  <a:srgbClr val="52616D"/>
                </a:solidFill>
                <a:latin typeface="Arial"/>
                <a:ea typeface="Arial"/>
                <a:cs typeface="Arial"/>
              </a:rPr>
              <a:t>Saved research • 26 September 2026 • Hypothetical data/AI meeting • Not yet reviewed by Rob</a:t>
            </a:r>
          </a:p>
        </p:txBody>
      </p:sp>
      <p:sp>
        <p:nvSpPr>
          <p:cNvPr id="15" name="">
            <a:extLst xmlns:a="http://schemas.openxmlformats.org/drawingml/2006/main">
              <a:ext uri="{FF2B5EF4-FFF2-40B4-BE49-F238E27FC236}">
                <a16:creationId xmlns:a16="http://schemas.microsoft.com/office/drawing/2014/main" id="{D892DA49-31A4-41E4-B376-A58487D6EF8A}"/>
              </a:ext>
            </a:extLst>
          </p:cNvPr>
          <p:cNvSpPr>
            <a:spLocks xmlns:a="http://schemas.openxmlformats.org/drawingml/2006/main" noGrp="1"/>
          </p:cNvSpPr>
          <p:nvPr/>
        </p:nvSpPr>
        <p:spPr>
          <a:xfrm xmlns:a="http://schemas.openxmlformats.org/drawingml/2006/main">
            <a:off x="742950" y="2571750"/>
            <a:ext cx="10668000" cy="9525"/>
          </a:xfrm>
          <a:prstGeom xmlns:a="http://schemas.openxmlformats.org/drawingml/2006/main" prst="rect">
            <a:avLst/>
          </a:prstGeom>
          <a:solidFill xmlns:a="http://schemas.openxmlformats.org/drawingml/2006/main">
            <a:srgbClr val="BCD0D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A16557B-E7DE-4F07-A04C-C56DF2866CC2}"/>
              </a:ext>
            </a:extLst>
          </p:cNvPr>
          <p:cNvSpPr>
            <a:spLocks xmlns:a="http://schemas.openxmlformats.org/drawingml/2006/main" noGrp="1"/>
          </p:cNvSpPr>
          <p:nvPr/>
        </p:nvSpPr>
        <p:spPr>
          <a:xfrm xmlns:a="http://schemas.openxmlformats.org/drawingml/2006/main">
            <a:off x="742950" y="2752725"/>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500" b="1">
                <a:solidFill>
                  <a:srgbClr val="087A7C"/>
                </a:solidFill>
                <a:latin typeface="Arial"/>
                <a:ea typeface="Arial"/>
                <a:cs typeface="Arial"/>
              </a:defRPr>
            </a:pPr>
            <a:r>
              <a:rPr sz="1500" b="1">
                <a:solidFill>
                  <a:srgbClr val="087A7C"/>
                </a:solidFill>
                <a:latin typeface="Arial"/>
                <a:ea typeface="Arial"/>
                <a:cs typeface="Arial"/>
              </a:rPr>
              <a:t>PUBLIC CONTEXT</a:t>
            </a:r>
          </a:p>
        </p:txBody>
      </p:sp>
      <p:sp>
        <p:nvSpPr>
          <p:cNvPr id="17" name="">
            <a:extLst xmlns:a="http://schemas.openxmlformats.org/drawingml/2006/main">
              <a:ext uri="{FF2B5EF4-FFF2-40B4-BE49-F238E27FC236}">
                <a16:creationId xmlns:a16="http://schemas.microsoft.com/office/drawing/2014/main" id="{EDA26387-3557-41EE-A8E1-30D5D853EB28}"/>
              </a:ext>
            </a:extLst>
          </p:cNvPr>
          <p:cNvSpPr>
            <a:spLocks xmlns:a="http://schemas.openxmlformats.org/drawingml/2006/main" noGrp="1"/>
          </p:cNvSpPr>
          <p:nvPr/>
        </p:nvSpPr>
        <p:spPr>
          <a:xfrm xmlns:a="http://schemas.openxmlformats.org/drawingml/2006/main">
            <a:off x="742950" y="3124200"/>
            <a:ext cx="49053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725" b="0">
                <a:solidFill>
                  <a:srgbClr val="202D38"/>
                </a:solidFill>
                <a:latin typeface="Arial"/>
                <a:ea typeface="Arial"/>
                <a:cs typeface="Arial"/>
              </a:defRPr>
            </a:pPr>
            <a:r>
              <a:rPr sz="1725" b="0">
                <a:solidFill>
                  <a:srgbClr val="202D38"/>
                </a:solidFill>
                <a:latin typeface="Arial"/>
                <a:ea typeface="Arial"/>
                <a:cs typeface="Arial"/>
              </a:rPr>
              <a:t>AWS Data Hero since 2019; public topics include event-driven architecture and real-time data. [1]</a:t>
            </a:r>
          </a:p>
        </p:txBody>
      </p:sp>
      <p:sp>
        <p:nvSpPr>
          <p:cNvPr id="18" name="">
            <a:extLst xmlns:a="http://schemas.openxmlformats.org/drawingml/2006/main">
              <a:ext uri="{FF2B5EF4-FFF2-40B4-BE49-F238E27FC236}">
                <a16:creationId xmlns:a16="http://schemas.microsoft.com/office/drawing/2014/main" id="{00E2C1FE-08B3-4491-A4E9-E2D252D1E65D}"/>
              </a:ext>
            </a:extLst>
          </p:cNvPr>
          <p:cNvSpPr>
            <a:spLocks xmlns:a="http://schemas.openxmlformats.org/drawingml/2006/main" noGrp="1"/>
          </p:cNvSpPr>
          <p:nvPr/>
        </p:nvSpPr>
        <p:spPr>
          <a:xfrm xmlns:a="http://schemas.openxmlformats.org/drawingml/2006/main">
            <a:off x="742950" y="3990975"/>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500" b="1">
                <a:solidFill>
                  <a:srgbClr val="087A7C"/>
                </a:solidFill>
                <a:latin typeface="Arial"/>
                <a:ea typeface="Arial"/>
                <a:cs typeface="Arial"/>
              </a:defRPr>
            </a:pPr>
            <a:r>
              <a:rPr sz="1500" b="1">
                <a:solidFill>
                  <a:srgbClr val="087A7C"/>
                </a:solidFill>
                <a:latin typeface="Arial"/>
                <a:ea typeface="Arial"/>
                <a:cs typeface="Arial"/>
              </a:rPr>
              <a:t>TERMINOLOGY TO PREPARE</a:t>
            </a:r>
          </a:p>
        </p:txBody>
      </p:sp>
      <p:sp>
        <p:nvSpPr>
          <p:cNvPr id="19" name="">
            <a:extLst xmlns:a="http://schemas.openxmlformats.org/drawingml/2006/main">
              <a:ext uri="{FF2B5EF4-FFF2-40B4-BE49-F238E27FC236}">
                <a16:creationId xmlns:a16="http://schemas.microsoft.com/office/drawing/2014/main" id="{29ECCF16-AF50-427A-A9C3-CD8A5E159ADE}"/>
              </a:ext>
            </a:extLst>
          </p:cNvPr>
          <p:cNvSpPr>
            <a:spLocks xmlns:a="http://schemas.openxmlformats.org/drawingml/2006/main" noGrp="1"/>
          </p:cNvSpPr>
          <p:nvPr/>
        </p:nvSpPr>
        <p:spPr>
          <a:xfrm xmlns:a="http://schemas.openxmlformats.org/drawingml/2006/main">
            <a:off x="742950" y="4362450"/>
            <a:ext cx="4905375"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EDA: services communicate through events such as an order being placed. [4]</a:t>
            </a:r>
          </a:p>
          <a:p xmlns:a="http://schemas.openxmlformats.org/drawingml/2006/main">
            <a:r>
              <a:t/>
            </a:r>
          </a:p>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Kubernetes / K8s: manages containerized applications and services. [5]</a:t>
            </a:r>
          </a:p>
        </p:txBody>
      </p:sp>
      <p:sp>
        <p:nvSpPr>
          <p:cNvPr id="20" name="">
            <a:extLst xmlns:a="http://schemas.openxmlformats.org/drawingml/2006/main">
              <a:ext uri="{FF2B5EF4-FFF2-40B4-BE49-F238E27FC236}">
                <a16:creationId xmlns:a16="http://schemas.microsoft.com/office/drawing/2014/main" id="{C0D10BFF-98CE-4D1B-BC1B-28B6D9C80EDF}"/>
              </a:ext>
            </a:extLst>
          </p:cNvPr>
          <p:cNvSpPr>
            <a:spLocks xmlns:a="http://schemas.openxmlformats.org/drawingml/2006/main" noGrp="1"/>
          </p:cNvSpPr>
          <p:nvPr/>
        </p:nvSpPr>
        <p:spPr>
          <a:xfrm xmlns:a="http://schemas.openxmlformats.org/drawingml/2006/main">
            <a:off x="6048375" y="2762250"/>
            <a:ext cx="9525" cy="3105150"/>
          </a:xfrm>
          <a:prstGeom xmlns:a="http://schemas.openxmlformats.org/drawingml/2006/main" prst="rect">
            <a:avLst/>
          </a:prstGeom>
          <a:solidFill xmlns:a="http://schemas.openxmlformats.org/drawingml/2006/main">
            <a:srgbClr val="BCD0D1"/>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BD04E3E-D3A3-4DB0-BD05-BA49192516F0}"/>
              </a:ext>
            </a:extLst>
          </p:cNvPr>
          <p:cNvSpPr>
            <a:spLocks xmlns:a="http://schemas.openxmlformats.org/drawingml/2006/main" noGrp="1"/>
          </p:cNvSpPr>
          <p:nvPr/>
        </p:nvSpPr>
        <p:spPr>
          <a:xfrm xmlns:a="http://schemas.openxmlformats.org/drawingml/2006/main">
            <a:off x="6400800" y="2752725"/>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500" b="1">
                <a:solidFill>
                  <a:srgbClr val="087A7C"/>
                </a:solidFill>
                <a:latin typeface="Arial"/>
                <a:ea typeface="Arial"/>
                <a:cs typeface="Arial"/>
              </a:defRPr>
            </a:pPr>
            <a:r>
              <a:rPr sz="1500" b="1">
                <a:solidFill>
                  <a:srgbClr val="087A7C"/>
                </a:solidFill>
                <a:latin typeface="Arial"/>
                <a:ea typeface="Arial"/>
                <a:cs typeface="Arial"/>
              </a:rPr>
              <a:t>SOURCE CHECK: ASK ROB</a:t>
            </a:r>
          </a:p>
        </p:txBody>
      </p:sp>
      <p:sp>
        <p:nvSpPr>
          <p:cNvPr id="22" name="">
            <a:extLst xmlns:a="http://schemas.openxmlformats.org/drawingml/2006/main">
              <a:ext uri="{FF2B5EF4-FFF2-40B4-BE49-F238E27FC236}">
                <a16:creationId xmlns:a16="http://schemas.microsoft.com/office/drawing/2014/main" id="{B4774139-E63B-4995-80E6-58CB1B6E1193}"/>
              </a:ext>
            </a:extLst>
          </p:cNvPr>
          <p:cNvSpPr>
            <a:spLocks xmlns:a="http://schemas.openxmlformats.org/drawingml/2006/main" noGrp="1"/>
          </p:cNvSpPr>
          <p:nvPr/>
        </p:nvSpPr>
        <p:spPr>
          <a:xfrm xmlns:a="http://schemas.openxmlformats.org/drawingml/2006/main">
            <a:off x="6400800" y="3124200"/>
            <a:ext cx="49625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Speaker-page heading: “Senior Principal, Slalom.” Bio: “Principal at Slalom Build.” Which title should we use? [2]</a:t>
            </a:r>
          </a:p>
        </p:txBody>
      </p:sp>
      <p:sp>
        <p:nvSpPr>
          <p:cNvPr id="23" name="">
            <a:extLst xmlns:a="http://schemas.openxmlformats.org/drawingml/2006/main">
              <a:ext uri="{FF2B5EF4-FFF2-40B4-BE49-F238E27FC236}">
                <a16:creationId xmlns:a16="http://schemas.microsoft.com/office/drawing/2014/main" id="{57DE698D-91A9-4623-9353-CA9283699F41}"/>
              </a:ext>
            </a:extLst>
          </p:cNvPr>
          <p:cNvSpPr>
            <a:spLocks xmlns:a="http://schemas.openxmlformats.org/drawingml/2006/main" noGrp="1"/>
          </p:cNvSpPr>
          <p:nvPr/>
        </p:nvSpPr>
        <p:spPr>
          <a:xfrm xmlns:a="http://schemas.openxmlformats.org/drawingml/2006/main">
            <a:off x="6400800" y="3990975"/>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500" b="1">
                <a:solidFill>
                  <a:srgbClr val="087A7C"/>
                </a:solidFill>
                <a:latin typeface="Arial"/>
                <a:ea typeface="Arial"/>
                <a:cs typeface="Arial"/>
              </a:defRPr>
            </a:pPr>
            <a:r>
              <a:rPr sz="1500" b="1">
                <a:solidFill>
                  <a:srgbClr val="087A7C"/>
                </a:solidFill>
                <a:latin typeface="Arial"/>
                <a:ea typeface="Arial"/>
                <a:cs typeface="Arial"/>
              </a:rPr>
              <a:t>BEFORE INTERPRETING</a:t>
            </a:r>
          </a:p>
        </p:txBody>
      </p:sp>
      <p:sp>
        <p:nvSpPr>
          <p:cNvPr id="24" name="">
            <a:extLst xmlns:a="http://schemas.openxmlformats.org/drawingml/2006/main">
              <a:ext uri="{FF2B5EF4-FFF2-40B4-BE49-F238E27FC236}">
                <a16:creationId xmlns:a16="http://schemas.microsoft.com/office/drawing/2014/main" id="{34727E37-1F7D-428C-8FD8-FB4E0F8EBF9B}"/>
              </a:ext>
            </a:extLst>
          </p:cNvPr>
          <p:cNvSpPr>
            <a:spLocks xmlns:a="http://schemas.openxmlformats.org/drawingml/2006/main" noGrp="1"/>
          </p:cNvSpPr>
          <p:nvPr/>
        </p:nvSpPr>
        <p:spPr>
          <a:xfrm xmlns:a="http://schemas.openxmlformats.org/drawingml/2006/main">
            <a:off x="6400800" y="4362450"/>
            <a:ext cx="4962525"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Ask for the agenda, diagrams and acronyms.</a:t>
            </a:r>
          </a:p>
          <a:p xmlns:a="http://schemas.openxmlformats.org/drawingml/2006/main">
            <a:r>
              <a:t/>
            </a:r>
          </a:p>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Confirm with Rob: his role, terminology, language and clarification preferences.</a:t>
            </a:r>
          </a:p>
          <a:p xmlns:a="http://schemas.openxmlformats.org/drawingml/2006/main">
            <a:r>
              <a:t/>
            </a:r>
          </a:p>
          <a:p xmlns:a="http://schemas.openxmlformats.org/drawingml/2006/main">
            <a:pPr>
              <a:lnSpc>
                <a:spcPct val="110000"/>
              </a:lnSpc>
              <a:buNone/>
              <a:defRPr sz="1650" b="0">
                <a:solidFill>
                  <a:srgbClr val="202D38"/>
                </a:solidFill>
                <a:latin typeface="Arial"/>
                <a:ea typeface="Arial"/>
                <a:cs typeface="Arial"/>
              </a:defRPr>
            </a:pPr>
            <a:r>
              <a:rPr sz="1650" b="0">
                <a:solidFill>
                  <a:srgbClr val="202D38"/>
                </a:solidFill>
                <a:latin typeface="Arial"/>
                <a:ea typeface="Arial"/>
                <a:cs typeface="Arial"/>
              </a:rPr>
              <a:t>Working-style preferences: not established.</a:t>
            </a:r>
          </a:p>
        </p:txBody>
      </p:sp>
      <p:sp>
        <p:nvSpPr>
          <p:cNvPr id="25" name="">
            <a:extLst xmlns:a="http://schemas.openxmlformats.org/drawingml/2006/main">
              <a:ext uri="{FF2B5EF4-FFF2-40B4-BE49-F238E27FC236}">
                <a16:creationId xmlns:a16="http://schemas.microsoft.com/office/drawing/2014/main" id="{CDB98607-E39E-40A4-A489-D0BB06FAC56A}"/>
              </a:ext>
            </a:extLst>
          </p:cNvPr>
          <p:cNvSpPr>
            <a:spLocks xmlns:a="http://schemas.openxmlformats.org/drawingml/2006/main" noGrp="1"/>
          </p:cNvSpPr>
          <p:nvPr/>
        </p:nvSpPr>
        <p:spPr>
          <a:xfrm xmlns:a="http://schemas.openxmlformats.org/drawingml/2006/main">
            <a:off x="742950" y="6134100"/>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0000"/>
              </a:lnSpc>
              <a:buNone/>
              <a:defRPr sz="1200" b="0">
                <a:solidFill>
                  <a:srgbClr val="52616D"/>
                </a:solidFill>
                <a:latin typeface="Arial"/>
                <a:ea typeface="Arial"/>
                <a:cs typeface="Arial"/>
              </a:defRPr>
            </a:pPr>
            <a:r>
              <a:rPr sz="1200" b="0">
                <a:solidFill>
                  <a:srgbClr val="52616D"/>
                </a:solidFill>
                <a:latin typeface="Arial"/>
                <a:ea typeface="Arial"/>
                <a:cs typeface="Arial"/>
              </a:rPr>
              <a:t>Sources: [1] AWS profile  [2] Sessionize  [4] AWS EDA guide  [5] Kubernetes docs • Full links in notes</a:t>
            </a:r>
          </a:p>
        </p:txBody>
      </p:sp>
    </p:spTree>
    <p:extLst>
      <p:ext uri="{BB962C8B-B14F-4D97-AF65-F5344CB8AC3E}">
        <p14:creationId xmlns:p14="http://schemas.microsoft.com/office/powerpoint/2010/main" val="149882505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ectangle 8">
            <a:extLst xmlns:a="http://schemas.openxmlformats.org/drawingml/2006/main">
              <a:ext uri="{FF2B5EF4-FFF2-40B4-BE49-F238E27FC236}">
                <a16:creationId xmlns:a16="http://schemas.microsoft.com/office/drawing/2014/main" id="{A790B674-1307-4D0B-AD38-CCAB740FE7AA}"/>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FINAL DEMO • ROB REVIEWS THE DRAFT</a:t>
            </a:r>
          </a:p>
        </p:txBody>
      </p:sp>
      <p:sp>
        <p:nvSpPr>
          <p:cNvPr id="2" name="Rectangle 1">
            <a:extLst xmlns:a="http://schemas.openxmlformats.org/drawingml/2006/main">
              <a:ext uri="{FF2B5EF4-FFF2-40B4-BE49-F238E27FC236}">
                <a16:creationId xmlns:a16="http://schemas.microsoft.com/office/drawing/2014/main" id="{927965C2-6BAB-44C9-BB38-1CD13A4B4282}"/>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My response as the Deaf professional</a:t>
            </a:r>
          </a:p>
        </p:txBody>
      </p:sp>
      <p:sp>
        <p:nvSpPr>
          <p:cNvPr id="3" name="Rectangle 2">
            <a:extLst xmlns:a="http://schemas.openxmlformats.org/drawingml/2006/main">
              <a:ext uri="{FF2B5EF4-FFF2-40B4-BE49-F238E27FC236}">
                <a16:creationId xmlns:a16="http://schemas.microsoft.com/office/drawing/2014/main" id="{F6655BED-F63F-4A72-9869-15E825BCFCFF}"/>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9BB4AB97-103B-454E-94EE-246679123AE8}"/>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1DE8AC56-2CAC-487D-A37C-D7E5AB5A050A}"/>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33</a:t>
            </a:r>
          </a:p>
        </p:txBody>
      </p:sp>
      <p:sp>
        <p:nvSpPr>
          <p:cNvPr id="6" name="Rectangle 5">
            <a:extLst xmlns:a="http://schemas.openxmlformats.org/drawingml/2006/main">
              <a:ext uri="{FF2B5EF4-FFF2-40B4-BE49-F238E27FC236}">
                <a16:creationId xmlns:a16="http://schemas.microsoft.com/office/drawing/2014/main" id="{7568E0EC-D20C-4FB6-98A5-6ED45804224E}"/>
              </a:ext>
            </a:extLst>
          </p:cNvPr>
          <p:cNvSpPr>
            <a:spLocks xmlns:a="http://schemas.openxmlformats.org/drawingml/2006/main" noGrp="1"/>
          </p:cNvSpPr>
          <p:nvPr/>
        </p:nvSpPr>
        <p:spPr>
          <a:xfrm xmlns:a="http://schemas.openxmlformats.org/drawingml/2006/main">
            <a:off x="762000" y="2143125"/>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400" b="0">
                <a:solidFill>
                  <a:srgbClr val="121416"/>
                </a:solidFill>
                <a:latin typeface="Arial"/>
                <a:ea typeface="Arial"/>
                <a:cs typeface="Arial"/>
              </a:defRPr>
            </a:pPr>
            <a:r>
              <a:rPr sz="2400" b="0">
                <a:solidFill>
                  <a:srgbClr val="121416"/>
                </a:solidFill>
                <a:latin typeface="Arial"/>
                <a:ea typeface="Arial"/>
                <a:cs typeface="Arial"/>
              </a:rPr>
              <a:t>What does this brief get right about my work?</a:t>
            </a:r>
          </a:p>
        </p:txBody>
      </p:sp>
      <p:sp>
        <p:nvSpPr>
          <p:cNvPr id="7" name="Rectangle 6">
            <a:extLst xmlns:a="http://schemas.openxmlformats.org/drawingml/2006/main">
              <a:ext uri="{FF2B5EF4-FFF2-40B4-BE49-F238E27FC236}">
                <a16:creationId xmlns:a16="http://schemas.microsoft.com/office/drawing/2014/main" id="{722A75A3-E90E-4364-8EA1-EC34930AE744}"/>
              </a:ext>
            </a:extLst>
          </p:cNvPr>
          <p:cNvSpPr>
            <a:spLocks xmlns:a="http://schemas.openxmlformats.org/drawingml/2006/main" noGrp="1"/>
          </p:cNvSpPr>
          <p:nvPr/>
        </p:nvSpPr>
        <p:spPr>
          <a:xfrm xmlns:a="http://schemas.openxmlformats.org/drawingml/2006/main">
            <a:off x="762000" y="3143250"/>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400" b="0">
                <a:solidFill>
                  <a:srgbClr val="121416"/>
                </a:solidFill>
                <a:latin typeface="Arial"/>
                <a:ea typeface="Arial"/>
                <a:cs typeface="Arial"/>
              </a:defRPr>
            </a:pPr>
            <a:r>
              <a:rPr sz="2400" b="0">
                <a:solidFill>
                  <a:srgbClr val="121416"/>
                </a:solidFill>
                <a:latin typeface="Arial"/>
                <a:ea typeface="Arial"/>
                <a:cs typeface="Arial"/>
              </a:rPr>
              <a:t>What would I correct or add for this meeting?</a:t>
            </a:r>
          </a:p>
        </p:txBody>
      </p:sp>
      <p:sp>
        <p:nvSpPr>
          <p:cNvPr id="8" name="Rectangle 7">
            <a:extLst xmlns:a="http://schemas.openxmlformats.org/drawingml/2006/main">
              <a:ext uri="{FF2B5EF4-FFF2-40B4-BE49-F238E27FC236}">
                <a16:creationId xmlns:a16="http://schemas.microsoft.com/office/drawing/2014/main" id="{92F622A5-47B5-48FF-8DDE-DF83237F5AB0}"/>
              </a:ext>
            </a:extLst>
          </p:cNvPr>
          <p:cNvSpPr>
            <a:spLocks xmlns:a="http://schemas.openxmlformats.org/drawingml/2006/main" noGrp="1"/>
          </p:cNvSpPr>
          <p:nvPr/>
        </p:nvSpPr>
        <p:spPr>
          <a:xfrm xmlns:a="http://schemas.openxmlformats.org/drawingml/2006/main">
            <a:off x="762000" y="4143375"/>
            <a:ext cx="1047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400" b="0">
                <a:solidFill>
                  <a:srgbClr val="121416"/>
                </a:solidFill>
                <a:latin typeface="Arial"/>
                <a:ea typeface="Arial"/>
                <a:cs typeface="Arial"/>
              </a:defRPr>
            </a:pPr>
            <a:r>
              <a:rPr sz="2400" b="0">
                <a:solidFill>
                  <a:srgbClr val="121416"/>
                </a:solidFill>
                <a:latin typeface="Arial"/>
                <a:ea typeface="Arial"/>
                <a:cs typeface="Arial"/>
              </a:rPr>
              <a:t>What do you still need to ask me directly?</a:t>
            </a:r>
          </a:p>
        </p:txBody>
      </p:sp>
    </p:spTree>
    <p:extLst>
      <p:ext uri="{BB962C8B-B14F-4D97-AF65-F5344CB8AC3E}">
        <p14:creationId xmlns:p14="http://schemas.microsoft.com/office/powerpoint/2010/main" val="177187745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ctangle 7">
            <a:extLst xmlns:a="http://schemas.openxmlformats.org/drawingml/2006/main">
              <a:ext uri="{FF2B5EF4-FFF2-40B4-BE49-F238E27FC236}">
                <a16:creationId xmlns:a16="http://schemas.microsoft.com/office/drawing/2014/main" id="{198F86D7-ED90-4615-B826-C8424CC4A6C7}"/>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LIVE FOLLOW-UP • AFTER ROB RESPONDS</a:t>
            </a:r>
          </a:p>
        </p:txBody>
      </p:sp>
      <p:sp>
        <p:nvSpPr>
          <p:cNvPr id="2" name="Rectangle 1">
            <a:extLst xmlns:a="http://schemas.openxmlformats.org/drawingml/2006/main">
              <a:ext uri="{FF2B5EF4-FFF2-40B4-BE49-F238E27FC236}">
                <a16:creationId xmlns:a16="http://schemas.microsoft.com/office/drawing/2014/main" id="{783EED58-EE58-482F-9343-AEB58165399E}"/>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A correction becomes a better brief</a:t>
            </a:r>
          </a:p>
        </p:txBody>
      </p:sp>
      <p:sp>
        <p:nvSpPr>
          <p:cNvPr id="3" name="Rectangle 2">
            <a:extLst xmlns:a="http://schemas.openxmlformats.org/drawingml/2006/main">
              <a:ext uri="{FF2B5EF4-FFF2-40B4-BE49-F238E27FC236}">
                <a16:creationId xmlns:a16="http://schemas.microsoft.com/office/drawing/2014/main" id="{E8D93DD9-D5A1-4045-A63D-DE308F73E395}"/>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86069ED8-0889-41CE-A2E0-E64BFDE7B981}"/>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9E7AE429-8E04-403F-8F9B-4C26956AA582}"/>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34</a:t>
            </a:r>
          </a:p>
        </p:txBody>
      </p:sp>
      <p:sp>
        <p:nvSpPr>
          <p:cNvPr id="6" name="Rectangle 5">
            <a:extLst xmlns:a="http://schemas.openxmlformats.org/drawingml/2006/main">
              <a:ext uri="{FF2B5EF4-FFF2-40B4-BE49-F238E27FC236}">
                <a16:creationId xmlns:a16="http://schemas.microsoft.com/office/drawing/2014/main" id="{0D6F5F59-DCA9-46C0-9B1D-60A11A4F4594}"/>
              </a:ext>
            </a:extLst>
          </p:cNvPr>
          <p:cNvSpPr>
            <a:spLocks xmlns:a="http://schemas.openxmlformats.org/drawingml/2006/main" noGrp="1"/>
          </p:cNvSpPr>
          <p:nvPr/>
        </p:nvSpPr>
        <p:spPr>
          <a:xfrm xmlns:a="http://schemas.openxmlformats.org/drawingml/2006/main">
            <a:off x="809625" y="2143125"/>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325" b="0">
                <a:solidFill>
                  <a:srgbClr val="121416"/>
                </a:solidFill>
                <a:latin typeface="Arial"/>
                <a:ea typeface="Arial"/>
                <a:cs typeface="Arial"/>
              </a:defRPr>
            </a:pPr>
            <a:r>
              <a:rPr sz="2325" b="0">
                <a:solidFill>
                  <a:srgbClr val="121416"/>
                </a:solidFill>
                <a:latin typeface="Arial"/>
                <a:ea typeface="Arial"/>
                <a:cs typeface="Arial"/>
              </a:rPr>
              <a:t>“Rob has now confirmed: [paste only what he actually said and permits us to use].</a:t>
            </a:r>
          </a:p>
          <a:p xmlns:a="http://schemas.openxmlformats.org/drawingml/2006/main">
            <a:endParaRPr sz="2325" b="0">
              <a:solidFill>
                <a:srgbClr val="121416"/>
              </a:solidFill>
              <a:latin typeface="Arial"/>
              <a:ea typeface="Arial"/>
              <a:cs typeface="Arial"/>
            </a:endParaRPr>
          </a:p>
          <a:p xmlns:a="http://schemas.openxmlformats.org/drawingml/2006/main">
            <a:pPr>
              <a:lnSpc>
                <a:spcPct val="113000"/>
              </a:lnSpc>
              <a:buNone/>
              <a:defRPr sz="2325" b="0">
                <a:solidFill>
                  <a:srgbClr val="121416"/>
                </a:solidFill>
                <a:latin typeface="Arial"/>
                <a:ea typeface="Arial"/>
                <a:cs typeface="Arial"/>
              </a:defRPr>
            </a:pPr>
            <a:r>
              <a:rPr sz="2325" b="0">
                <a:solidFill>
                  <a:srgbClr val="121416"/>
                </a:solidFill>
                <a:latin typeface="Arial"/>
                <a:ea typeface="Arial"/>
                <a:cs typeface="Arial"/>
              </a:rPr>
              <a:t>Update the brief. Label this as directly confirmed information. Keep public facts linked to sources. Leave unanswered questions open.”</a:t>
            </a:r>
          </a:p>
        </p:txBody>
      </p:sp>
      <p:sp>
        <p:nvSpPr>
          <p:cNvPr id="7" name="Rectangle 6">
            <a:extLst xmlns:a="http://schemas.openxmlformats.org/drawingml/2006/main">
              <a:ext uri="{FF2B5EF4-FFF2-40B4-BE49-F238E27FC236}">
                <a16:creationId xmlns:a16="http://schemas.microsoft.com/office/drawing/2014/main" id="{52CED269-2C07-40C2-A9FD-B0EB555401D9}"/>
              </a:ext>
            </a:extLst>
          </p:cNvPr>
          <p:cNvSpPr>
            <a:spLocks xmlns:a="http://schemas.openxmlformats.org/drawingml/2006/main" noGrp="1"/>
          </p:cNvSpPr>
          <p:nvPr/>
        </p:nvSpPr>
        <p:spPr>
          <a:xfrm xmlns:a="http://schemas.openxmlformats.org/drawingml/2006/main">
            <a:off x="809625" y="5381625"/>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025" b="1">
                <a:solidFill>
                  <a:srgbClr val="087A7C"/>
                </a:solidFill>
                <a:latin typeface="Arial"/>
                <a:ea typeface="Arial"/>
                <a:cs typeface="Arial"/>
              </a:defRPr>
            </a:pPr>
            <a:r>
              <a:rPr sz="2025" b="1">
                <a:solidFill>
                  <a:srgbClr val="087A7C"/>
                </a:solidFill>
                <a:latin typeface="Arial"/>
                <a:ea typeface="Arial"/>
                <a:cs typeface="Arial"/>
              </a:rPr>
              <a:t>Check that the revision reflects Rob’s actual words.</a:t>
            </a:r>
          </a:p>
        </p:txBody>
      </p:sp>
    </p:spTree>
    <p:extLst>
      <p:ext uri="{BB962C8B-B14F-4D97-AF65-F5344CB8AC3E}">
        <p14:creationId xmlns:p14="http://schemas.microsoft.com/office/powerpoint/2010/main" val="1675372348"/>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Rectangle 25">
            <a:extLst xmlns:a="http://schemas.openxmlformats.org/drawingml/2006/main">
              <a:ext uri="{FF2B5EF4-FFF2-40B4-BE49-F238E27FC236}">
                <a16:creationId xmlns:a16="http://schemas.microsoft.com/office/drawing/2014/main" id="{8BAF337D-0953-4FE7-BAA8-C19D0115C8D0}"/>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COMPARISON</a:t>
            </a:r>
          </a:p>
        </p:txBody>
      </p:sp>
      <p:sp>
        <p:nvSpPr>
          <p:cNvPr id="2" name="Rectangle 1">
            <a:extLst xmlns:a="http://schemas.openxmlformats.org/drawingml/2006/main">
              <a:ext uri="{FF2B5EF4-FFF2-40B4-BE49-F238E27FC236}">
                <a16:creationId xmlns:a16="http://schemas.microsoft.com/office/drawing/2014/main" id="{3030A10F-BDA6-44FA-979C-4C6C74762DC6}"/>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Three meetings from the interpreter's perspective</a:t>
            </a:r>
          </a:p>
        </p:txBody>
      </p:sp>
      <p:sp>
        <p:nvSpPr>
          <p:cNvPr id="3" name="Rectangle 2">
            <a:extLst xmlns:a="http://schemas.openxmlformats.org/drawingml/2006/main">
              <a:ext uri="{FF2B5EF4-FFF2-40B4-BE49-F238E27FC236}">
                <a16:creationId xmlns:a16="http://schemas.microsoft.com/office/drawing/2014/main" id="{30EF1053-677F-4C90-A18E-EA7102D56646}"/>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59A27CBB-09EF-4B77-8BE2-379E2AA7DFB2}"/>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AE89A2CA-EE6D-4F29-82E2-A00F210BBA1C}"/>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35</a:t>
            </a:r>
          </a:p>
        </p:txBody>
      </p:sp>
      <p:sp>
        <p:nvSpPr>
          <p:cNvPr id="6" name="Rectangle 5">
            <a:extLst xmlns:a="http://schemas.openxmlformats.org/drawingml/2006/main">
              <a:ext uri="{FF2B5EF4-FFF2-40B4-BE49-F238E27FC236}">
                <a16:creationId xmlns:a16="http://schemas.microsoft.com/office/drawing/2014/main" id="{B1F207D4-CA19-4F42-8861-41E13DCC3BFD}"/>
              </a:ext>
            </a:extLst>
          </p:cNvPr>
          <p:cNvSpPr>
            <a:spLocks xmlns:a="http://schemas.openxmlformats.org/drawingml/2006/main" noGrp="1"/>
          </p:cNvSpPr>
          <p:nvPr/>
        </p:nvSpPr>
        <p:spPr>
          <a:xfrm xmlns:a="http://schemas.openxmlformats.org/drawingml/2006/main">
            <a:off x="666750" y="1981200"/>
            <a:ext cx="1619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MEETING</a:t>
            </a:r>
          </a:p>
        </p:txBody>
      </p:sp>
      <p:sp>
        <p:nvSpPr>
          <p:cNvPr id="7" name="Rectangle 6">
            <a:extLst xmlns:a="http://schemas.openxmlformats.org/drawingml/2006/main">
              <a:ext uri="{FF2B5EF4-FFF2-40B4-BE49-F238E27FC236}">
                <a16:creationId xmlns:a16="http://schemas.microsoft.com/office/drawing/2014/main" id="{514DA744-FE96-4F6C-89B1-5EF0993B57DC}"/>
              </a:ext>
            </a:extLst>
          </p:cNvPr>
          <p:cNvSpPr>
            <a:spLocks xmlns:a="http://schemas.openxmlformats.org/drawingml/2006/main" noGrp="1"/>
          </p:cNvSpPr>
          <p:nvPr/>
        </p:nvSpPr>
        <p:spPr>
          <a:xfrm xmlns:a="http://schemas.openxmlformats.org/drawingml/2006/main">
            <a:off x="2857500" y="1981200"/>
            <a:ext cx="2286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INTERPRETER PREPARES</a:t>
            </a:r>
          </a:p>
        </p:txBody>
      </p:sp>
      <p:sp>
        <p:nvSpPr>
          <p:cNvPr id="8" name="Rectangle 7">
            <a:extLst xmlns:a="http://schemas.openxmlformats.org/drawingml/2006/main">
              <a:ext uri="{FF2B5EF4-FFF2-40B4-BE49-F238E27FC236}">
                <a16:creationId xmlns:a16="http://schemas.microsoft.com/office/drawing/2014/main" id="{4BA24659-F714-4DDD-BDE3-29639E542DCE}"/>
              </a:ext>
            </a:extLst>
          </p:cNvPr>
          <p:cNvSpPr>
            <a:spLocks xmlns:a="http://schemas.openxmlformats.org/drawingml/2006/main" noGrp="1"/>
          </p:cNvSpPr>
          <p:nvPr/>
        </p:nvSpPr>
        <p:spPr>
          <a:xfrm xmlns:a="http://schemas.openxmlformats.org/drawingml/2006/main">
            <a:off x="6096000" y="19812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DURING THE MEETING</a:t>
            </a:r>
          </a:p>
        </p:txBody>
      </p:sp>
      <p:sp>
        <p:nvSpPr>
          <p:cNvPr id="9" name="Rectangle 8">
            <a:extLst xmlns:a="http://schemas.openxmlformats.org/drawingml/2006/main">
              <a:ext uri="{FF2B5EF4-FFF2-40B4-BE49-F238E27FC236}">
                <a16:creationId xmlns:a16="http://schemas.microsoft.com/office/drawing/2014/main" id="{28B48D8C-B006-4CAA-9011-D1D456F4847F}"/>
              </a:ext>
            </a:extLst>
          </p:cNvPr>
          <p:cNvSpPr>
            <a:spLocks xmlns:a="http://schemas.openxmlformats.org/drawingml/2006/main" noGrp="1"/>
          </p:cNvSpPr>
          <p:nvPr/>
        </p:nvSpPr>
        <p:spPr>
          <a:xfrm xmlns:a="http://schemas.openxmlformats.org/drawingml/2006/main">
            <a:off x="9124950" y="1981200"/>
            <a:ext cx="238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75" b="1" i="0">
                <a:solidFill>
                  <a:srgbClr val="59636D"/>
                </a:solidFill>
                <a:latin typeface="Arial"/>
                <a:ea typeface="Arial"/>
                <a:cs typeface="Arial"/>
              </a:defRPr>
            </a:pPr>
            <a:r>
              <a:rPr sz="975" b="1" i="0">
                <a:solidFill>
                  <a:srgbClr val="59636D"/>
                </a:solidFill>
                <a:latin typeface="Arial"/>
                <a:ea typeface="Arial"/>
                <a:cs typeface="Arial"/>
              </a:rPr>
              <a:t>DEAF PROFESSIONAL OWNS</a:t>
            </a:r>
          </a:p>
        </p:txBody>
      </p:sp>
      <p:sp>
        <p:nvSpPr>
          <p:cNvPr id="10" name="Rectangle 9">
            <a:extLst xmlns:a="http://schemas.openxmlformats.org/drawingml/2006/main">
              <a:ext uri="{FF2B5EF4-FFF2-40B4-BE49-F238E27FC236}">
                <a16:creationId xmlns:a16="http://schemas.microsoft.com/office/drawing/2014/main" id="{B9E84C97-6C41-4821-9CC6-7D9A0FC40BDD}"/>
              </a:ext>
            </a:extLst>
          </p:cNvPr>
          <p:cNvSpPr>
            <a:spLocks xmlns:a="http://schemas.openxmlformats.org/drawingml/2006/main" noGrp="1"/>
          </p:cNvSpPr>
          <p:nvPr/>
        </p:nvSpPr>
        <p:spPr>
          <a:xfrm xmlns:a="http://schemas.openxmlformats.org/drawingml/2006/main">
            <a:off x="609600" y="2381250"/>
            <a:ext cx="10972800" cy="8001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8BEFA4A4-7532-41C4-876B-BD8011B4195F}"/>
              </a:ext>
            </a:extLst>
          </p:cNvPr>
          <p:cNvSpPr>
            <a:spLocks xmlns:a="http://schemas.openxmlformats.org/drawingml/2006/main" noGrp="1"/>
          </p:cNvSpPr>
          <p:nvPr/>
        </p:nvSpPr>
        <p:spPr>
          <a:xfrm xmlns:a="http://schemas.openxmlformats.org/drawingml/2006/main">
            <a:off x="819150" y="25146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Maya</a:t>
            </a:r>
          </a:p>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Launch decision</a:t>
            </a:r>
          </a:p>
        </p:txBody>
      </p:sp>
      <p:sp>
        <p:nvSpPr>
          <p:cNvPr id="12" name="Rectangle 11">
            <a:extLst xmlns:a="http://schemas.openxmlformats.org/drawingml/2006/main">
              <a:ext uri="{FF2B5EF4-FFF2-40B4-BE49-F238E27FC236}">
                <a16:creationId xmlns:a16="http://schemas.microsoft.com/office/drawing/2014/main" id="{0FA994C8-0819-4330-9509-45BCC495B050}"/>
              </a:ext>
            </a:extLst>
          </p:cNvPr>
          <p:cNvSpPr>
            <a:spLocks xmlns:a="http://schemas.openxmlformats.org/drawingml/2006/main" noGrp="1"/>
          </p:cNvSpPr>
          <p:nvPr/>
        </p:nvSpPr>
        <p:spPr>
          <a:xfrm xmlns:a="http://schemas.openxmlformats.org/drawingml/2006/main">
            <a:off x="2857500" y="2543175"/>
            <a:ext cx="2952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500" b="0" i="0">
                <a:solidFill>
                  <a:srgbClr val="121416"/>
                </a:solidFill>
                <a:latin typeface="Arial"/>
                <a:ea typeface="Arial"/>
                <a:cs typeface="Arial"/>
              </a:defRPr>
            </a:pPr>
            <a:r>
              <a:rPr sz="1500" b="0" i="0">
                <a:solidFill>
                  <a:srgbClr val="121416"/>
                </a:solidFill>
                <a:latin typeface="Arial"/>
                <a:ea typeface="Arial"/>
                <a:cs typeface="Arial"/>
              </a:rPr>
              <a:t>Agenda, risks, and terms</a:t>
            </a:r>
          </a:p>
        </p:txBody>
      </p:sp>
      <p:sp>
        <p:nvSpPr>
          <p:cNvPr id="13" name="Rectangle 12">
            <a:extLst xmlns:a="http://schemas.openxmlformats.org/drawingml/2006/main">
              <a:ext uri="{FF2B5EF4-FFF2-40B4-BE49-F238E27FC236}">
                <a16:creationId xmlns:a16="http://schemas.microsoft.com/office/drawing/2014/main" id="{FC62149D-B9E5-43C6-9AEE-7CF249CAC005}"/>
              </a:ext>
            </a:extLst>
          </p:cNvPr>
          <p:cNvSpPr>
            <a:spLocks xmlns:a="http://schemas.openxmlformats.org/drawingml/2006/main" noGrp="1"/>
          </p:cNvSpPr>
          <p:nvPr/>
        </p:nvSpPr>
        <p:spPr>
          <a:xfrm xmlns:a="http://schemas.openxmlformats.org/drawingml/2006/main">
            <a:off x="6096000" y="2505075"/>
            <a:ext cx="2743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0" i="0">
                <a:solidFill>
                  <a:srgbClr val="59636D"/>
                </a:solidFill>
                <a:latin typeface="Arial"/>
                <a:ea typeface="Arial"/>
                <a:cs typeface="Arial"/>
              </a:defRPr>
            </a:pPr>
            <a:r>
              <a:rPr sz="1500" b="0" i="0">
                <a:solidFill>
                  <a:srgbClr val="59636D"/>
                </a:solidFill>
                <a:latin typeface="Arial"/>
                <a:ea typeface="Arial"/>
                <a:cs typeface="Arial"/>
              </a:rPr>
              <a:t>Render decision talk; clarify</a:t>
            </a:r>
          </a:p>
        </p:txBody>
      </p:sp>
      <p:sp>
        <p:nvSpPr>
          <p:cNvPr id="14" name="Rectangle 13">
            <a:extLst xmlns:a="http://schemas.openxmlformats.org/drawingml/2006/main">
              <a:ext uri="{FF2B5EF4-FFF2-40B4-BE49-F238E27FC236}">
                <a16:creationId xmlns:a16="http://schemas.microsoft.com/office/drawing/2014/main" id="{81DFB6B5-DA57-4987-A482-D7EFFCD32D5C}"/>
              </a:ext>
            </a:extLst>
          </p:cNvPr>
          <p:cNvSpPr>
            <a:spLocks xmlns:a="http://schemas.openxmlformats.org/drawingml/2006/main" noGrp="1"/>
          </p:cNvSpPr>
          <p:nvPr/>
        </p:nvSpPr>
        <p:spPr>
          <a:xfrm xmlns:a="http://schemas.openxmlformats.org/drawingml/2006/main">
            <a:off x="9124950" y="2505075"/>
            <a:ext cx="22479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1" i="0">
                <a:solidFill>
                  <a:srgbClr val="121416"/>
                </a:solidFill>
                <a:latin typeface="Arial"/>
                <a:ea typeface="Arial"/>
                <a:cs typeface="Arial"/>
              </a:defRPr>
            </a:pPr>
            <a:r>
              <a:rPr sz="1500" b="1" i="0">
                <a:solidFill>
                  <a:srgbClr val="121416"/>
                </a:solidFill>
                <a:latin typeface="Arial"/>
                <a:ea typeface="Arial"/>
                <a:cs typeface="Arial"/>
              </a:rPr>
              <a:t>Decision and recap</a:t>
            </a:r>
          </a:p>
        </p:txBody>
      </p:sp>
      <p:sp>
        <p:nvSpPr>
          <p:cNvPr id="15" name="Rectangle 14">
            <a:extLst xmlns:a="http://schemas.openxmlformats.org/drawingml/2006/main">
              <a:ext uri="{FF2B5EF4-FFF2-40B4-BE49-F238E27FC236}">
                <a16:creationId xmlns:a16="http://schemas.microsoft.com/office/drawing/2014/main" id="{449D3FCB-C5DD-4995-8509-E84F3BFFD4C7}"/>
              </a:ext>
            </a:extLst>
          </p:cNvPr>
          <p:cNvSpPr>
            <a:spLocks xmlns:a="http://schemas.openxmlformats.org/drawingml/2006/main" noGrp="1"/>
          </p:cNvSpPr>
          <p:nvPr/>
        </p:nvSpPr>
        <p:spPr>
          <a:xfrm xmlns:a="http://schemas.openxmlformats.org/drawingml/2006/main">
            <a:off x="609600" y="3390900"/>
            <a:ext cx="10972800" cy="8001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6" name="Rectangle 15">
            <a:extLst xmlns:a="http://schemas.openxmlformats.org/drawingml/2006/main">
              <a:ext uri="{FF2B5EF4-FFF2-40B4-BE49-F238E27FC236}">
                <a16:creationId xmlns:a16="http://schemas.microsoft.com/office/drawing/2014/main" id="{6D9376F7-C3C8-4244-AF22-B894CF69413D}"/>
              </a:ext>
            </a:extLst>
          </p:cNvPr>
          <p:cNvSpPr>
            <a:spLocks xmlns:a="http://schemas.openxmlformats.org/drawingml/2006/main" noGrp="1"/>
          </p:cNvSpPr>
          <p:nvPr/>
        </p:nvSpPr>
        <p:spPr>
          <a:xfrm xmlns:a="http://schemas.openxmlformats.org/drawingml/2006/main">
            <a:off x="819150" y="352425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Rob</a:t>
            </a:r>
          </a:p>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Technical client</a:t>
            </a:r>
          </a:p>
        </p:txBody>
      </p:sp>
      <p:sp>
        <p:nvSpPr>
          <p:cNvPr id="17" name="Rectangle 16">
            <a:extLst xmlns:a="http://schemas.openxmlformats.org/drawingml/2006/main">
              <a:ext uri="{FF2B5EF4-FFF2-40B4-BE49-F238E27FC236}">
                <a16:creationId xmlns:a16="http://schemas.microsoft.com/office/drawing/2014/main" id="{45F26BBD-5B59-4092-BEAA-7D235D37F6D1}"/>
              </a:ext>
            </a:extLst>
          </p:cNvPr>
          <p:cNvSpPr>
            <a:spLocks xmlns:a="http://schemas.openxmlformats.org/drawingml/2006/main" noGrp="1"/>
          </p:cNvSpPr>
          <p:nvPr/>
        </p:nvSpPr>
        <p:spPr>
          <a:xfrm xmlns:a="http://schemas.openxmlformats.org/drawingml/2006/main">
            <a:off x="2857500" y="3552825"/>
            <a:ext cx="2952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98485"/>
          </a:bodyPr>
          <a:lstStyle xmlns:a="http://schemas.openxmlformats.org/drawingml/2006/main"/>
          <a:p xmlns:a="http://schemas.openxmlformats.org/drawingml/2006/main">
            <a:pPr algn="l">
              <a:lnSpc>
                <a:spcPct val="110000"/>
              </a:lnSpc>
              <a:buNone/>
              <a:defRPr sz="1500" b="0" i="0">
                <a:solidFill>
                  <a:srgbClr val="121416"/>
                </a:solidFill>
                <a:latin typeface="Arial"/>
                <a:ea typeface="Arial"/>
                <a:cs typeface="Arial"/>
              </a:defRPr>
            </a:pPr>
            <a:r>
              <a:rPr sz="1500" b="0" i="0">
                <a:solidFill>
                  <a:srgbClr val="121416"/>
                </a:solidFill>
                <a:latin typeface="Arial"/>
                <a:ea typeface="Arial"/>
                <a:cs typeface="Arial"/>
              </a:rPr>
              <a:t>Sourced terminology + confirmed preferences</a:t>
            </a:r>
          </a:p>
        </p:txBody>
      </p:sp>
      <p:sp>
        <p:nvSpPr>
          <p:cNvPr id="18" name="Rectangle 17">
            <a:extLst xmlns:a="http://schemas.openxmlformats.org/drawingml/2006/main">
              <a:ext uri="{FF2B5EF4-FFF2-40B4-BE49-F238E27FC236}">
                <a16:creationId xmlns:a16="http://schemas.microsoft.com/office/drawing/2014/main" id="{91E729B7-06E2-4363-9EEA-8DA13D65494D}"/>
              </a:ext>
            </a:extLst>
          </p:cNvPr>
          <p:cNvSpPr>
            <a:spLocks xmlns:a="http://schemas.openxmlformats.org/drawingml/2006/main" noGrp="1"/>
          </p:cNvSpPr>
          <p:nvPr/>
        </p:nvSpPr>
        <p:spPr>
          <a:xfrm xmlns:a="http://schemas.openxmlformats.org/drawingml/2006/main">
            <a:off x="6096000" y="3514725"/>
            <a:ext cx="2743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0" i="0">
                <a:solidFill>
                  <a:srgbClr val="59636D"/>
                </a:solidFill>
                <a:latin typeface="Arial"/>
                <a:ea typeface="Arial"/>
                <a:cs typeface="Arial"/>
              </a:defRPr>
            </a:pPr>
            <a:r>
              <a:rPr sz="1500" b="0" i="0">
                <a:solidFill>
                  <a:srgbClr val="59636D"/>
                </a:solidFill>
                <a:latin typeface="Arial"/>
                <a:ea typeface="Arial"/>
                <a:cs typeface="Arial"/>
              </a:rPr>
              <a:t>Interpret the meeting itself</a:t>
            </a:r>
          </a:p>
        </p:txBody>
      </p:sp>
      <p:sp>
        <p:nvSpPr>
          <p:cNvPr id="19" name="Rectangle 18">
            <a:extLst xmlns:a="http://schemas.openxmlformats.org/drawingml/2006/main">
              <a:ext uri="{FF2B5EF4-FFF2-40B4-BE49-F238E27FC236}">
                <a16:creationId xmlns:a16="http://schemas.microsoft.com/office/drawing/2014/main" id="{102B09D0-8EAE-4127-8D97-29FC5946916A}"/>
              </a:ext>
            </a:extLst>
          </p:cNvPr>
          <p:cNvSpPr>
            <a:spLocks xmlns:a="http://schemas.openxmlformats.org/drawingml/2006/main" noGrp="1"/>
          </p:cNvSpPr>
          <p:nvPr/>
        </p:nvSpPr>
        <p:spPr>
          <a:xfrm xmlns:a="http://schemas.openxmlformats.org/drawingml/2006/main">
            <a:off x="9124950" y="3514725"/>
            <a:ext cx="22479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1" i="0">
                <a:solidFill>
                  <a:srgbClr val="121416"/>
                </a:solidFill>
                <a:latin typeface="Arial"/>
                <a:ea typeface="Arial"/>
                <a:cs typeface="Arial"/>
              </a:defRPr>
            </a:pPr>
            <a:r>
              <a:rPr sz="1500" b="1" i="0">
                <a:solidFill>
                  <a:srgbClr val="121416"/>
                </a:solidFill>
                <a:latin typeface="Arial"/>
                <a:ea typeface="Arial"/>
                <a:cs typeface="Arial"/>
              </a:rPr>
              <a:t>Communication and relationship</a:t>
            </a:r>
          </a:p>
        </p:txBody>
      </p:sp>
      <p:sp>
        <p:nvSpPr>
          <p:cNvPr id="20" name="Rectangle 19">
            <a:extLst xmlns:a="http://schemas.openxmlformats.org/drawingml/2006/main">
              <a:ext uri="{FF2B5EF4-FFF2-40B4-BE49-F238E27FC236}">
                <a16:creationId xmlns:a16="http://schemas.microsoft.com/office/drawing/2014/main" id="{A50F1096-7045-432F-9906-594E61B78813}"/>
              </a:ext>
            </a:extLst>
          </p:cNvPr>
          <p:cNvSpPr>
            <a:spLocks xmlns:a="http://schemas.openxmlformats.org/drawingml/2006/main" noGrp="1"/>
          </p:cNvSpPr>
          <p:nvPr/>
        </p:nvSpPr>
        <p:spPr>
          <a:xfrm xmlns:a="http://schemas.openxmlformats.org/drawingml/2006/main">
            <a:off x="609600" y="4400550"/>
            <a:ext cx="10972800" cy="8001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1" name="Rectangle 20">
            <a:extLst xmlns:a="http://schemas.openxmlformats.org/drawingml/2006/main">
              <a:ext uri="{FF2B5EF4-FFF2-40B4-BE49-F238E27FC236}">
                <a16:creationId xmlns:a16="http://schemas.microsoft.com/office/drawing/2014/main" id="{E8D2EE5E-E4BD-4816-A421-D07004A853B3}"/>
              </a:ext>
            </a:extLst>
          </p:cNvPr>
          <p:cNvSpPr>
            <a:spLocks xmlns:a="http://schemas.openxmlformats.org/drawingml/2006/main" noGrp="1"/>
          </p:cNvSpPr>
          <p:nvPr/>
        </p:nvSpPr>
        <p:spPr>
          <a:xfrm xmlns:a="http://schemas.openxmlformats.org/drawingml/2006/main">
            <a:off x="819150" y="4533900"/>
            <a:ext cx="180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Aisha</a:t>
            </a:r>
          </a:p>
          <a:p xmlns:a="http://schemas.openxmlformats.org/drawingml/2006/main">
            <a:pPr algn="l">
              <a:lnSpc>
                <a:spcPct val="105000"/>
              </a:lnSpc>
              <a:buNone/>
              <a:defRPr sz="1500" b="1" i="0">
                <a:solidFill>
                  <a:srgbClr val="121416"/>
                </a:solidFill>
                <a:latin typeface="Arial"/>
                <a:ea typeface="Arial"/>
                <a:cs typeface="Arial"/>
              </a:defRPr>
            </a:pPr>
            <a:r>
              <a:rPr sz="1500" b="1" i="0">
                <a:solidFill>
                  <a:srgbClr val="121416"/>
                </a:solidFill>
                <a:latin typeface="Arial"/>
                <a:ea typeface="Arial"/>
                <a:cs typeface="Arial"/>
              </a:rPr>
              <a:t>Confidential HR</a:t>
            </a:r>
          </a:p>
        </p:txBody>
      </p:sp>
      <p:sp>
        <p:nvSpPr>
          <p:cNvPr id="22" name="Rectangle 21">
            <a:extLst xmlns:a="http://schemas.openxmlformats.org/drawingml/2006/main">
              <a:ext uri="{FF2B5EF4-FFF2-40B4-BE49-F238E27FC236}">
                <a16:creationId xmlns:a16="http://schemas.microsoft.com/office/drawing/2014/main" id="{EC0B699C-91A4-454A-8AA4-EBBBFFD972D9}"/>
              </a:ext>
            </a:extLst>
          </p:cNvPr>
          <p:cNvSpPr>
            <a:spLocks xmlns:a="http://schemas.openxmlformats.org/drawingml/2006/main" noGrp="1"/>
          </p:cNvSpPr>
          <p:nvPr/>
        </p:nvSpPr>
        <p:spPr>
          <a:xfrm xmlns:a="http://schemas.openxmlformats.org/drawingml/2006/main">
            <a:off x="2857500" y="4562475"/>
            <a:ext cx="2952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500" b="0" i="0">
                <a:solidFill>
                  <a:srgbClr val="121416"/>
                </a:solidFill>
                <a:latin typeface="Arial"/>
                <a:ea typeface="Arial"/>
                <a:cs typeface="Arial"/>
              </a:defRPr>
            </a:pPr>
            <a:r>
              <a:rPr sz="1500" b="0" i="0">
                <a:solidFill>
                  <a:srgbClr val="121416"/>
                </a:solidFill>
                <a:latin typeface="Arial"/>
                <a:ea typeface="Arial"/>
                <a:cs typeface="Arial"/>
              </a:rPr>
              <a:t>Minimum authorized information</a:t>
            </a:r>
          </a:p>
        </p:txBody>
      </p:sp>
      <p:sp>
        <p:nvSpPr>
          <p:cNvPr id="23" name="Rectangle 22">
            <a:extLst xmlns:a="http://schemas.openxmlformats.org/drawingml/2006/main">
              <a:ext uri="{FF2B5EF4-FFF2-40B4-BE49-F238E27FC236}">
                <a16:creationId xmlns:a16="http://schemas.microsoft.com/office/drawing/2014/main" id="{EABBA73C-0A85-47C2-AB1B-0C6DFCBB62EE}"/>
              </a:ext>
            </a:extLst>
          </p:cNvPr>
          <p:cNvSpPr>
            <a:spLocks xmlns:a="http://schemas.openxmlformats.org/drawingml/2006/main" noGrp="1"/>
          </p:cNvSpPr>
          <p:nvPr/>
        </p:nvSpPr>
        <p:spPr>
          <a:xfrm xmlns:a="http://schemas.openxmlformats.org/drawingml/2006/main">
            <a:off x="6096000" y="4524375"/>
            <a:ext cx="2743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0" i="0">
                <a:solidFill>
                  <a:srgbClr val="59636D"/>
                </a:solidFill>
                <a:latin typeface="Arial"/>
                <a:ea typeface="Arial"/>
                <a:cs typeface="Arial"/>
              </a:defRPr>
            </a:pPr>
            <a:r>
              <a:rPr sz="1500" b="0" i="0">
                <a:solidFill>
                  <a:srgbClr val="59636D"/>
                </a:solidFill>
                <a:latin typeface="Arial"/>
                <a:ea typeface="Arial"/>
                <a:cs typeface="Arial"/>
              </a:rPr>
              <a:t>Protect confidentiality and scope</a:t>
            </a:r>
          </a:p>
        </p:txBody>
      </p:sp>
      <p:sp>
        <p:nvSpPr>
          <p:cNvPr id="24" name="Rectangle 23">
            <a:extLst xmlns:a="http://schemas.openxmlformats.org/drawingml/2006/main">
              <a:ext uri="{FF2B5EF4-FFF2-40B4-BE49-F238E27FC236}">
                <a16:creationId xmlns:a16="http://schemas.microsoft.com/office/drawing/2014/main" id="{2B664A7D-E5B9-457B-AA6F-E3F5ED99D302}"/>
              </a:ext>
            </a:extLst>
          </p:cNvPr>
          <p:cNvSpPr>
            <a:spLocks xmlns:a="http://schemas.openxmlformats.org/drawingml/2006/main" noGrp="1"/>
          </p:cNvSpPr>
          <p:nvPr/>
        </p:nvSpPr>
        <p:spPr>
          <a:xfrm xmlns:a="http://schemas.openxmlformats.org/drawingml/2006/main">
            <a:off x="9124950" y="4524375"/>
            <a:ext cx="22479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500" b="1" i="0">
                <a:solidFill>
                  <a:srgbClr val="121416"/>
                </a:solidFill>
                <a:latin typeface="Arial"/>
                <a:ea typeface="Arial"/>
                <a:cs typeface="Arial"/>
              </a:defRPr>
            </a:pPr>
            <a:r>
              <a:rPr sz="1500" b="1" i="0">
                <a:solidFill>
                  <a:srgbClr val="121416"/>
                </a:solidFill>
                <a:latin typeface="Arial"/>
                <a:ea typeface="Arial"/>
                <a:cs typeface="Arial"/>
              </a:rPr>
              <a:t>Disclosure; HR owns record</a:t>
            </a:r>
          </a:p>
        </p:txBody>
      </p:sp>
      <p:sp>
        <p:nvSpPr>
          <p:cNvPr id="25" name="Rectangle 24">
            <a:extLst xmlns:a="http://schemas.openxmlformats.org/drawingml/2006/main">
              <a:ext uri="{FF2B5EF4-FFF2-40B4-BE49-F238E27FC236}">
                <a16:creationId xmlns:a16="http://schemas.microsoft.com/office/drawing/2014/main" id="{981FE95A-B768-43C2-88A6-6FC4F65D0B00}"/>
              </a:ext>
            </a:extLst>
          </p:cNvPr>
          <p:cNvSpPr>
            <a:spLocks xmlns:a="http://schemas.openxmlformats.org/drawingml/2006/main" noGrp="1"/>
          </p:cNvSpPr>
          <p:nvPr/>
        </p:nvSpPr>
        <p:spPr>
          <a:xfrm xmlns:a="http://schemas.openxmlformats.org/drawingml/2006/main">
            <a:off x="1428750" y="561975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Preparation supports access. It does not transfer authority to the interpreter or AI.</a:t>
            </a:r>
          </a:p>
        </p:txBody>
      </p:sp>
    </p:spTree>
    <p:extLst>
      <p:ext uri="{BB962C8B-B14F-4D97-AF65-F5344CB8AC3E}">
        <p14:creationId xmlns:p14="http://schemas.microsoft.com/office/powerpoint/2010/main" val="139554102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A6E1BF3-0B4B-4CF5-B286-B628DB2C41AD}"/>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1">
                <a:solidFill>
                  <a:srgbClr val="087A7C"/>
                </a:solidFill>
                <a:latin typeface="Arial"/>
                <a:ea typeface="Arial"/>
                <a:cs typeface="Arial"/>
              </a:defRPr>
            </a:pPr>
            <a:r>
              <a:rPr sz="1050" b="1">
                <a:solidFill>
                  <a:srgbClr val="087A7C"/>
                </a:solidFill>
                <a:latin typeface="Arial"/>
                <a:ea typeface="Arial"/>
                <a:cs typeface="Arial"/>
              </a:rPr>
              <a:t>OTHER USES FOR AI</a:t>
            </a:r>
          </a:p>
        </p:txBody>
      </p:sp>
      <p:sp>
        <p:nvSpPr>
          <p:cNvPr id="2" name="">
            <a:extLst xmlns:a="http://schemas.openxmlformats.org/drawingml/2006/main">
              <a:ext uri="{FF2B5EF4-FFF2-40B4-BE49-F238E27FC236}">
                <a16:creationId xmlns:a16="http://schemas.microsoft.com/office/drawing/2014/main" id="{A7C81DC9-B2A9-4CA8-853D-E6A46ECF2959}"/>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925" b="0">
                <a:solidFill>
                  <a:srgbClr val="121416"/>
                </a:solidFill>
                <a:latin typeface="Arial"/>
                <a:ea typeface="Arial"/>
                <a:cs typeface="Arial"/>
              </a:defRPr>
            </a:pPr>
            <a:r>
              <a:rPr sz="2925" b="0">
                <a:solidFill>
                  <a:srgbClr val="121416"/>
                </a:solidFill>
                <a:latin typeface="Arial"/>
                <a:ea typeface="Arial"/>
                <a:cs typeface="Arial"/>
              </a:rPr>
              <a:t>What else could AI help with?</a:t>
            </a:r>
          </a:p>
        </p:txBody>
      </p:sp>
      <p:sp>
        <p:nvSpPr>
          <p:cNvPr id="3" name="">
            <a:extLst xmlns:a="http://schemas.openxmlformats.org/drawingml/2006/main">
              <a:ext uri="{FF2B5EF4-FFF2-40B4-BE49-F238E27FC236}">
                <a16:creationId xmlns:a16="http://schemas.microsoft.com/office/drawing/2014/main" id="{19E960D7-A46A-4A28-A09D-77041AB583A2}"/>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3976303-614E-41D8-851F-0909659CDDA7}"/>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9A86A89D-27EA-45FE-83DF-672C4FE163BF}"/>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59636D"/>
                </a:solidFill>
                <a:latin typeface="Arial"/>
                <a:ea typeface="Arial"/>
                <a:cs typeface="Arial"/>
              </a:defRPr>
            </a:pPr>
            <a:r>
              <a:rPr sz="1050" b="0">
                <a:solidFill>
                  <a:srgbClr val="59636D"/>
                </a:solidFill>
                <a:latin typeface="Arial"/>
                <a:ea typeface="Arial"/>
                <a:cs typeface="Arial"/>
              </a:rPr>
              <a:t>36</a:t>
            </a:r>
          </a:p>
        </p:txBody>
      </p:sp>
      <p:sp>
        <p:nvSpPr>
          <p:cNvPr id="6" name="">
            <a:extLst xmlns:a="http://schemas.openxmlformats.org/drawingml/2006/main">
              <a:ext uri="{FF2B5EF4-FFF2-40B4-BE49-F238E27FC236}">
                <a16:creationId xmlns:a16="http://schemas.microsoft.com/office/drawing/2014/main" id="{86F220E4-0C29-427E-B0AF-D011B6250858}"/>
              </a:ext>
            </a:extLst>
          </p:cNvPr>
          <p:cNvSpPr>
            <a:spLocks xmlns:a="http://schemas.openxmlformats.org/drawingml/2006/main" noGrp="1"/>
          </p:cNvSpPr>
          <p:nvPr/>
        </p:nvSpPr>
        <p:spPr>
          <a:xfrm xmlns:a="http://schemas.openxmlformats.org/drawingml/2006/main">
            <a:off x="742950" y="1895475"/>
            <a:ext cx="3286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Terminology practice</a:t>
            </a:r>
          </a:p>
        </p:txBody>
      </p:sp>
      <p:sp>
        <p:nvSpPr>
          <p:cNvPr id="7" name="">
            <a:extLst xmlns:a="http://schemas.openxmlformats.org/drawingml/2006/main">
              <a:ext uri="{FF2B5EF4-FFF2-40B4-BE49-F238E27FC236}">
                <a16:creationId xmlns:a16="http://schemas.microsoft.com/office/drawing/2014/main" id="{1EF52713-DBB6-412E-800F-4ED6C273AA3F}"/>
              </a:ext>
            </a:extLst>
          </p:cNvPr>
          <p:cNvSpPr>
            <a:spLocks xmlns:a="http://schemas.openxmlformats.org/drawingml/2006/main" noGrp="1"/>
          </p:cNvSpPr>
          <p:nvPr/>
        </p:nvSpPr>
        <p:spPr>
          <a:xfrm xmlns:a="http://schemas.openxmlformats.org/drawingml/2006/main">
            <a:off x="4333875" y="1895475"/>
            <a:ext cx="70008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Turn approved material into a glossary or self-quiz. Verify meanings.</a:t>
            </a:r>
          </a:p>
        </p:txBody>
      </p:sp>
      <p:sp>
        <p:nvSpPr>
          <p:cNvPr id="8" name="">
            <a:extLst xmlns:a="http://schemas.openxmlformats.org/drawingml/2006/main">
              <a:ext uri="{FF2B5EF4-FFF2-40B4-BE49-F238E27FC236}">
                <a16:creationId xmlns:a16="http://schemas.microsoft.com/office/drawing/2014/main" id="{5C8E35B4-9DA4-478F-BAAA-1DBB1A2BEB1B}"/>
              </a:ext>
            </a:extLst>
          </p:cNvPr>
          <p:cNvSpPr>
            <a:spLocks xmlns:a="http://schemas.openxmlformats.org/drawingml/2006/main" noGrp="1"/>
          </p:cNvSpPr>
          <p:nvPr/>
        </p:nvSpPr>
        <p:spPr>
          <a:xfrm xmlns:a="http://schemas.openxmlformats.org/drawingml/2006/main">
            <a:off x="742950" y="2762250"/>
            <a:ext cx="3286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Assignment administration</a:t>
            </a:r>
          </a:p>
        </p:txBody>
      </p:sp>
      <p:sp>
        <p:nvSpPr>
          <p:cNvPr id="9" name="">
            <a:extLst xmlns:a="http://schemas.openxmlformats.org/drawingml/2006/main">
              <a:ext uri="{FF2B5EF4-FFF2-40B4-BE49-F238E27FC236}">
                <a16:creationId xmlns:a16="http://schemas.microsoft.com/office/drawing/2014/main" id="{48ED0315-2F7C-4EDE-BC2C-F4AAD6A47A07}"/>
              </a:ext>
            </a:extLst>
          </p:cNvPr>
          <p:cNvSpPr>
            <a:spLocks xmlns:a="http://schemas.openxmlformats.org/drawingml/2006/main" noGrp="1"/>
          </p:cNvSpPr>
          <p:nvPr/>
        </p:nvSpPr>
        <p:spPr>
          <a:xfrm xmlns:a="http://schemas.openxmlformats.org/drawingml/2006/main">
            <a:off x="4333875" y="2762250"/>
            <a:ext cx="70008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Draft a preparation request or a reusable invoice template. Review it before use.</a:t>
            </a:r>
          </a:p>
        </p:txBody>
      </p:sp>
      <p:sp>
        <p:nvSpPr>
          <p:cNvPr id="10" name="">
            <a:extLst xmlns:a="http://schemas.openxmlformats.org/drawingml/2006/main">
              <a:ext uri="{FF2B5EF4-FFF2-40B4-BE49-F238E27FC236}">
                <a16:creationId xmlns:a16="http://schemas.microsoft.com/office/drawing/2014/main" id="{D14B18E2-85FE-46FD-9C6D-DA56B0ECB457}"/>
              </a:ext>
            </a:extLst>
          </p:cNvPr>
          <p:cNvSpPr>
            <a:spLocks xmlns:a="http://schemas.openxmlformats.org/drawingml/2006/main" noGrp="1"/>
          </p:cNvSpPr>
          <p:nvPr/>
        </p:nvSpPr>
        <p:spPr>
          <a:xfrm xmlns:a="http://schemas.openxmlformats.org/drawingml/2006/main">
            <a:off x="742950" y="3629025"/>
            <a:ext cx="3286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Fictional practice material</a:t>
            </a:r>
          </a:p>
        </p:txBody>
      </p:sp>
      <p:sp>
        <p:nvSpPr>
          <p:cNvPr id="11" name="">
            <a:extLst xmlns:a="http://schemas.openxmlformats.org/drawingml/2006/main">
              <a:ext uri="{FF2B5EF4-FFF2-40B4-BE49-F238E27FC236}">
                <a16:creationId xmlns:a16="http://schemas.microsoft.com/office/drawing/2014/main" id="{322F1D28-A5AD-4AA0-AAF3-23CE58EC2089}"/>
              </a:ext>
            </a:extLst>
          </p:cNvPr>
          <p:cNvSpPr>
            <a:spLocks xmlns:a="http://schemas.openxmlformats.org/drawingml/2006/main" noGrp="1"/>
          </p:cNvSpPr>
          <p:nvPr/>
        </p:nvSpPr>
        <p:spPr>
          <a:xfrm xmlns:a="http://schemas.openxmlformats.org/drawingml/2006/main">
            <a:off x="4333875" y="3629025"/>
            <a:ext cx="70008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Create a practice dialogue without reusing a real client’s conversation.</a:t>
            </a:r>
          </a:p>
        </p:txBody>
      </p:sp>
      <p:sp>
        <p:nvSpPr>
          <p:cNvPr id="12" name="">
            <a:extLst xmlns:a="http://schemas.openxmlformats.org/drawingml/2006/main">
              <a:ext uri="{FF2B5EF4-FFF2-40B4-BE49-F238E27FC236}">
                <a16:creationId xmlns:a16="http://schemas.microsoft.com/office/drawing/2014/main" id="{C1FC927E-4C7E-4787-B4CA-7F1B4516668E}"/>
              </a:ext>
            </a:extLst>
          </p:cNvPr>
          <p:cNvSpPr>
            <a:spLocks xmlns:a="http://schemas.openxmlformats.org/drawingml/2006/main" noGrp="1"/>
          </p:cNvSpPr>
          <p:nvPr/>
        </p:nvSpPr>
        <p:spPr>
          <a:xfrm xmlns:a="http://schemas.openxmlformats.org/drawingml/2006/main">
            <a:off x="742950" y="4495800"/>
            <a:ext cx="3286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087A7C"/>
                </a:solidFill>
                <a:latin typeface="Arial"/>
                <a:ea typeface="Arial"/>
                <a:cs typeface="Arial"/>
              </a:defRPr>
            </a:pPr>
            <a:r>
              <a:rPr sz="2025" b="1">
                <a:solidFill>
                  <a:srgbClr val="087A7C"/>
                </a:solidFill>
                <a:latin typeface="Arial"/>
                <a:ea typeface="Arial"/>
                <a:cs typeface="Arial"/>
              </a:rPr>
              <a:t>The day between assignments</a:t>
            </a:r>
          </a:p>
        </p:txBody>
      </p:sp>
      <p:sp>
        <p:nvSpPr>
          <p:cNvPr id="13" name="">
            <a:extLst xmlns:a="http://schemas.openxmlformats.org/drawingml/2006/main">
              <a:ext uri="{FF2B5EF4-FFF2-40B4-BE49-F238E27FC236}">
                <a16:creationId xmlns:a16="http://schemas.microsoft.com/office/drawing/2014/main" id="{99B86900-C8C3-4E5F-AB06-E0C9F5B45D3A}"/>
              </a:ext>
            </a:extLst>
          </p:cNvPr>
          <p:cNvSpPr>
            <a:spLocks xmlns:a="http://schemas.openxmlformats.org/drawingml/2006/main" noGrp="1"/>
          </p:cNvSpPr>
          <p:nvPr/>
        </p:nvSpPr>
        <p:spPr>
          <a:xfrm xmlns:a="http://schemas.openxmlformats.org/drawingml/2006/main">
            <a:off x="4333875" y="4495800"/>
            <a:ext cx="70008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Check travel gaps, arrival time and food stops. Let’s see an example.</a:t>
            </a:r>
          </a:p>
        </p:txBody>
      </p:sp>
      <p:sp>
        <p:nvSpPr>
          <p:cNvPr id="14" name="">
            <a:extLst xmlns:a="http://schemas.openxmlformats.org/drawingml/2006/main">
              <a:ext uri="{FF2B5EF4-FFF2-40B4-BE49-F238E27FC236}">
                <a16:creationId xmlns:a16="http://schemas.microsoft.com/office/drawing/2014/main" id="{28434F6E-262E-465A-80C5-34DDBC6674B7}"/>
              </a:ext>
            </a:extLst>
          </p:cNvPr>
          <p:cNvSpPr>
            <a:spLocks xmlns:a="http://schemas.openxmlformats.org/drawingml/2006/main" noGrp="1"/>
          </p:cNvSpPr>
          <p:nvPr/>
        </p:nvSpPr>
        <p:spPr>
          <a:xfrm xmlns:a="http://schemas.openxmlformats.org/drawingml/2006/main">
            <a:off x="742950" y="5600700"/>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121416"/>
                </a:solidFill>
                <a:latin typeface="Arial"/>
                <a:ea typeface="Arial"/>
                <a:cs typeface="Arial"/>
              </a:defRPr>
            </a:pPr>
            <a:r>
              <a:rPr sz="2175" b="0">
                <a:solidFill>
                  <a:srgbClr val="121416"/>
                </a:solidFill>
                <a:latin typeface="Arial"/>
                <a:ea typeface="Arial"/>
                <a:cs typeface="Arial"/>
              </a:rPr>
              <a:t>Which of these would be useful in your work?</a:t>
            </a:r>
          </a:p>
        </p:txBody>
      </p:sp>
    </p:spTree>
    <p:extLst>
      <p:ext uri="{BB962C8B-B14F-4D97-AF65-F5344CB8AC3E}">
        <p14:creationId xmlns:p14="http://schemas.microsoft.com/office/powerpoint/2010/main" val="547025986"/>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276696E-D82B-4D98-94F1-250DBB446A38}"/>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1">
                <a:solidFill>
                  <a:srgbClr val="087A7C"/>
                </a:solidFill>
                <a:latin typeface="Arial"/>
                <a:ea typeface="Arial"/>
                <a:cs typeface="Arial"/>
              </a:defRPr>
            </a:pPr>
            <a:r>
              <a:rPr sz="1050" b="1">
                <a:solidFill>
                  <a:srgbClr val="087A7C"/>
                </a:solidFill>
                <a:latin typeface="Arial"/>
                <a:ea typeface="Arial"/>
                <a:cs typeface="Arial"/>
              </a:rPr>
              <a:t>HYPOTHETICAL SEATTLE DAY</a:t>
            </a:r>
          </a:p>
        </p:txBody>
      </p:sp>
      <p:sp>
        <p:nvSpPr>
          <p:cNvPr id="2" name="">
            <a:extLst xmlns:a="http://schemas.openxmlformats.org/drawingml/2006/main">
              <a:ext uri="{FF2B5EF4-FFF2-40B4-BE49-F238E27FC236}">
                <a16:creationId xmlns:a16="http://schemas.microsoft.com/office/drawing/2014/main" id="{F506682C-153C-4FF5-8358-12426E6109F9}"/>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925" b="0">
                <a:solidFill>
                  <a:srgbClr val="121416"/>
                </a:solidFill>
                <a:latin typeface="Arial"/>
                <a:ea typeface="Arial"/>
                <a:cs typeface="Arial"/>
              </a:defRPr>
            </a:pPr>
            <a:r>
              <a:rPr sz="2925" b="0">
                <a:solidFill>
                  <a:srgbClr val="121416"/>
                </a:solidFill>
                <a:latin typeface="Arial"/>
                <a:ea typeface="Arial"/>
                <a:cs typeface="Arial"/>
              </a:rPr>
              <a:t>Planning the day between assignments</a:t>
            </a:r>
          </a:p>
        </p:txBody>
      </p:sp>
      <p:sp>
        <p:nvSpPr>
          <p:cNvPr id="3" name="">
            <a:extLst xmlns:a="http://schemas.openxmlformats.org/drawingml/2006/main">
              <a:ext uri="{FF2B5EF4-FFF2-40B4-BE49-F238E27FC236}">
                <a16:creationId xmlns:a16="http://schemas.microsoft.com/office/drawing/2014/main" id="{D6497DB9-8D2D-4BC1-A7EF-B6419170C597}"/>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85F241B-6305-4092-AE47-E79E2A797C1E}"/>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A576CD14-D409-483A-BF4B-1BB465F2B8B3}"/>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59636D"/>
                </a:solidFill>
                <a:latin typeface="Arial"/>
                <a:ea typeface="Arial"/>
                <a:cs typeface="Arial"/>
              </a:defRPr>
            </a:pPr>
            <a:r>
              <a:rPr sz="1050" b="0">
                <a:solidFill>
                  <a:srgbClr val="59636D"/>
                </a:solidFill>
                <a:latin typeface="Arial"/>
                <a:ea typeface="Arial"/>
                <a:cs typeface="Arial"/>
              </a:rPr>
              <a:t>37</a:t>
            </a:r>
          </a:p>
        </p:txBody>
      </p:sp>
      <p:sp>
        <p:nvSpPr>
          <p:cNvPr id="6" name="">
            <a:extLst xmlns:a="http://schemas.openxmlformats.org/drawingml/2006/main">
              <a:ext uri="{FF2B5EF4-FFF2-40B4-BE49-F238E27FC236}">
                <a16:creationId xmlns:a16="http://schemas.microsoft.com/office/drawing/2014/main" id="{65DA358F-D1E0-4162-B468-94E1AD227E56}"/>
              </a:ext>
            </a:extLst>
          </p:cNvPr>
          <p:cNvSpPr>
            <a:spLocks xmlns:a="http://schemas.openxmlformats.org/drawingml/2006/main" noGrp="1"/>
          </p:cNvSpPr>
          <p:nvPr/>
        </p:nvSpPr>
        <p:spPr>
          <a:xfrm xmlns:a="http://schemas.openxmlformats.org/drawingml/2006/main">
            <a:off x="742950" y="1838325"/>
            <a:ext cx="476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rgbClr val="087A7C"/>
                </a:solidFill>
                <a:latin typeface="Arial"/>
                <a:ea typeface="Arial"/>
                <a:cs typeface="Arial"/>
              </a:defRPr>
            </a:pPr>
            <a:r>
              <a:rPr sz="1500" b="1">
                <a:solidFill>
                  <a:srgbClr val="087A7C"/>
                </a:solidFill>
                <a:latin typeface="Arial"/>
                <a:ea typeface="Arial"/>
                <a:cs typeface="Arial"/>
              </a:rPr>
              <a:t>THE ASSIGNMENTS</a:t>
            </a:r>
          </a:p>
        </p:txBody>
      </p:sp>
      <p:sp>
        <p:nvSpPr>
          <p:cNvPr id="7" name="">
            <a:extLst xmlns:a="http://schemas.openxmlformats.org/drawingml/2006/main">
              <a:ext uri="{FF2B5EF4-FFF2-40B4-BE49-F238E27FC236}">
                <a16:creationId xmlns:a16="http://schemas.microsoft.com/office/drawing/2014/main" id="{4177D27F-4504-4B62-8D30-A4A0B35756B1}"/>
              </a:ext>
            </a:extLst>
          </p:cNvPr>
          <p:cNvSpPr>
            <a:spLocks xmlns:a="http://schemas.openxmlformats.org/drawingml/2006/main" noGrp="1"/>
          </p:cNvSpPr>
          <p:nvPr/>
        </p:nvSpPr>
        <p:spPr>
          <a:xfrm xmlns:a="http://schemas.openxmlformats.org/drawingml/2006/main">
            <a:off x="742950" y="2333625"/>
            <a:ext cx="5048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50" b="0">
                <a:solidFill>
                  <a:srgbClr val="121416"/>
                </a:solidFill>
                <a:latin typeface="Arial"/>
                <a:ea typeface="Arial"/>
                <a:cs typeface="Arial"/>
              </a:defRPr>
            </a:pPr>
            <a:r>
              <a:rPr sz="2250" b="0">
                <a:solidFill>
                  <a:srgbClr val="121416"/>
                </a:solidFill>
                <a:latin typeface="Arial"/>
                <a:ea typeface="Arial"/>
                <a:cs typeface="Arial"/>
              </a:rPr>
              <a:t>9:00–10:00       Ballard</a:t>
            </a:r>
          </a:p>
          <a:p xmlns:a="http://schemas.openxmlformats.org/drawingml/2006/main">
            <a:pPr>
              <a:buNone/>
              <a:defRPr sz="2250" b="0">
                <a:solidFill>
                  <a:srgbClr val="121416"/>
                </a:solidFill>
                <a:latin typeface="Arial"/>
                <a:ea typeface="Arial"/>
                <a:cs typeface="Arial"/>
              </a:defRPr>
            </a:pPr>
            <a:r>
              <a:rPr sz="2250" b="0">
                <a:solidFill>
                  <a:srgbClr val="121416"/>
                </a:solidFill>
                <a:latin typeface="Arial"/>
                <a:ea typeface="Arial"/>
                <a:cs typeface="Arial"/>
              </a:rPr>
              <a:t>11:15–12:15     First Hill</a:t>
            </a:r>
          </a:p>
          <a:p xmlns:a="http://schemas.openxmlformats.org/drawingml/2006/main">
            <a:pPr>
              <a:buNone/>
              <a:defRPr sz="2250" b="0">
                <a:solidFill>
                  <a:srgbClr val="121416"/>
                </a:solidFill>
                <a:latin typeface="Arial"/>
                <a:ea typeface="Arial"/>
                <a:cs typeface="Arial"/>
              </a:defRPr>
            </a:pPr>
            <a:r>
              <a:rPr sz="2250" b="0">
                <a:solidFill>
                  <a:srgbClr val="121416"/>
                </a:solidFill>
                <a:latin typeface="Arial"/>
                <a:ea typeface="Arial"/>
                <a:cs typeface="Arial"/>
              </a:rPr>
              <a:t>2:15–3:15         Georgetown</a:t>
            </a:r>
          </a:p>
        </p:txBody>
      </p:sp>
      <p:sp>
        <p:nvSpPr>
          <p:cNvPr id="8" name="">
            <a:extLst xmlns:a="http://schemas.openxmlformats.org/drawingml/2006/main">
              <a:ext uri="{FF2B5EF4-FFF2-40B4-BE49-F238E27FC236}">
                <a16:creationId xmlns:a16="http://schemas.microsoft.com/office/drawing/2014/main" id="{56D3A833-B398-4B1E-BBAB-D12B6D76309E}"/>
              </a:ext>
            </a:extLst>
          </p:cNvPr>
          <p:cNvSpPr>
            <a:spLocks xmlns:a="http://schemas.openxmlformats.org/drawingml/2006/main" noGrp="1"/>
          </p:cNvSpPr>
          <p:nvPr/>
        </p:nvSpPr>
        <p:spPr>
          <a:xfrm xmlns:a="http://schemas.openxmlformats.org/drawingml/2006/main">
            <a:off x="742950" y="4391025"/>
            <a:ext cx="5000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A gluten-free lunch fits between</a:t>
            </a:r>
          </a:p>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the second and third assignments.</a:t>
            </a:r>
          </a:p>
        </p:txBody>
      </p:sp>
      <p:sp>
        <p:nvSpPr>
          <p:cNvPr id="9" name="">
            <a:extLst xmlns:a="http://schemas.openxmlformats.org/drawingml/2006/main">
              <a:ext uri="{FF2B5EF4-FFF2-40B4-BE49-F238E27FC236}">
                <a16:creationId xmlns:a16="http://schemas.microsoft.com/office/drawing/2014/main" id="{C5A1DB03-CE79-47C2-B649-3A759B939D72}"/>
              </a:ext>
            </a:extLst>
          </p:cNvPr>
          <p:cNvSpPr>
            <a:spLocks xmlns:a="http://schemas.openxmlformats.org/drawingml/2006/main" noGrp="1"/>
          </p:cNvSpPr>
          <p:nvPr/>
        </p:nvSpPr>
        <p:spPr>
          <a:xfrm xmlns:a="http://schemas.openxmlformats.org/drawingml/2006/main">
            <a:off x="6496050" y="1838325"/>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rgbClr val="087A7C"/>
                </a:solidFill>
                <a:latin typeface="Arial"/>
                <a:ea typeface="Arial"/>
                <a:cs typeface="Arial"/>
              </a:defRPr>
            </a:pPr>
            <a:r>
              <a:rPr sz="1500" b="1">
                <a:solidFill>
                  <a:srgbClr val="087A7C"/>
                </a:solidFill>
                <a:latin typeface="Arial"/>
                <a:ea typeface="Arial"/>
                <a:cs typeface="Arial"/>
              </a:rPr>
              <a:t>THE DEMONSTRATION</a:t>
            </a:r>
          </a:p>
        </p:txBody>
      </p:sp>
      <p:sp>
        <p:nvSpPr>
          <p:cNvPr id="10" name="">
            <a:extLst xmlns:a="http://schemas.openxmlformats.org/drawingml/2006/main">
              <a:ext uri="{FF2B5EF4-FFF2-40B4-BE49-F238E27FC236}">
                <a16:creationId xmlns:a16="http://schemas.microsoft.com/office/drawing/2014/main" id="{2EC0911B-04A1-4795-90D6-5739784835C8}"/>
              </a:ext>
            </a:extLst>
          </p:cNvPr>
          <p:cNvSpPr>
            <a:spLocks xmlns:a="http://schemas.openxmlformats.org/drawingml/2006/main" noGrp="1"/>
          </p:cNvSpPr>
          <p:nvPr/>
        </p:nvSpPr>
        <p:spPr>
          <a:xfrm xmlns:a="http://schemas.openxmlformats.org/drawingml/2006/main">
            <a:off x="6496050" y="2343150"/>
            <a:ext cx="400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087A7C"/>
                </a:solidFill>
                <a:latin typeface="Arial"/>
                <a:ea typeface="Arial"/>
                <a:cs typeface="Arial"/>
              </a:defRPr>
            </a:pPr>
            <a:r>
              <a:rPr sz="1950" b="1">
                <a:solidFill>
                  <a:srgbClr val="087A7C"/>
                </a:solidFill>
                <a:latin typeface="Arial"/>
                <a:ea typeface="Arial"/>
                <a:cs typeface="Arial"/>
              </a:rPr>
              <a:t>1</a:t>
            </a:r>
          </a:p>
        </p:txBody>
      </p:sp>
      <p:sp>
        <p:nvSpPr>
          <p:cNvPr id="11" name="">
            <a:extLst xmlns:a="http://schemas.openxmlformats.org/drawingml/2006/main">
              <a:ext uri="{FF2B5EF4-FFF2-40B4-BE49-F238E27FC236}">
                <a16:creationId xmlns:a16="http://schemas.microsoft.com/office/drawing/2014/main" id="{557D6A14-E8CE-45DB-98AC-F4E843DFDA00}"/>
              </a:ext>
            </a:extLst>
          </p:cNvPr>
          <p:cNvSpPr>
            <a:spLocks xmlns:a="http://schemas.openxmlformats.org/drawingml/2006/main" noGrp="1"/>
          </p:cNvSpPr>
          <p:nvPr/>
        </p:nvSpPr>
        <p:spPr>
          <a:xfrm xmlns:a="http://schemas.openxmlformats.org/drawingml/2006/main">
            <a:off x="7000875" y="2324100"/>
            <a:ext cx="4476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Open the day-planner webpage</a:t>
            </a:r>
          </a:p>
        </p:txBody>
      </p:sp>
      <p:sp>
        <p:nvSpPr>
          <p:cNvPr id="12" name="">
            <a:extLst xmlns:a="http://schemas.openxmlformats.org/drawingml/2006/main">
              <a:ext uri="{FF2B5EF4-FFF2-40B4-BE49-F238E27FC236}">
                <a16:creationId xmlns:a16="http://schemas.microsoft.com/office/drawing/2014/main" id="{31038F8A-DE93-4B25-AB57-C8145D8D1229}"/>
              </a:ext>
            </a:extLst>
          </p:cNvPr>
          <p:cNvSpPr>
            <a:spLocks xmlns:a="http://schemas.openxmlformats.org/drawingml/2006/main" noGrp="1"/>
          </p:cNvSpPr>
          <p:nvPr/>
        </p:nvSpPr>
        <p:spPr>
          <a:xfrm xmlns:a="http://schemas.openxmlformats.org/drawingml/2006/main">
            <a:off x="6496050" y="3086100"/>
            <a:ext cx="400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087A7C"/>
                </a:solidFill>
                <a:latin typeface="Arial"/>
                <a:ea typeface="Arial"/>
                <a:cs typeface="Arial"/>
              </a:defRPr>
            </a:pPr>
            <a:r>
              <a:rPr sz="1950" b="1">
                <a:solidFill>
                  <a:srgbClr val="087A7C"/>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1927DEEC-C26D-487A-AF4F-639198217E6D}"/>
              </a:ext>
            </a:extLst>
          </p:cNvPr>
          <p:cNvSpPr>
            <a:spLocks xmlns:a="http://schemas.openxmlformats.org/drawingml/2006/main" noGrp="1"/>
          </p:cNvSpPr>
          <p:nvPr/>
        </p:nvSpPr>
        <p:spPr>
          <a:xfrm xmlns:a="http://schemas.openxmlformats.org/drawingml/2006/main">
            <a:off x="7000875" y="3067050"/>
            <a:ext cx="4476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Check driving and arrival buffers</a:t>
            </a:r>
          </a:p>
        </p:txBody>
      </p:sp>
      <p:sp>
        <p:nvSpPr>
          <p:cNvPr id="14" name="">
            <a:extLst xmlns:a="http://schemas.openxmlformats.org/drawingml/2006/main">
              <a:ext uri="{FF2B5EF4-FFF2-40B4-BE49-F238E27FC236}">
                <a16:creationId xmlns:a16="http://schemas.microsoft.com/office/drawing/2014/main" id="{932E1CCE-05BB-4B47-A717-F3084A2437C3}"/>
              </a:ext>
            </a:extLst>
          </p:cNvPr>
          <p:cNvSpPr>
            <a:spLocks xmlns:a="http://schemas.openxmlformats.org/drawingml/2006/main" noGrp="1"/>
          </p:cNvSpPr>
          <p:nvPr/>
        </p:nvSpPr>
        <p:spPr>
          <a:xfrm xmlns:a="http://schemas.openxmlformats.org/drawingml/2006/main">
            <a:off x="6496050" y="3829050"/>
            <a:ext cx="400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087A7C"/>
                </a:solidFill>
                <a:latin typeface="Arial"/>
                <a:ea typeface="Arial"/>
                <a:cs typeface="Arial"/>
              </a:defRPr>
            </a:pPr>
            <a:r>
              <a:rPr sz="1950" b="1">
                <a:solidFill>
                  <a:srgbClr val="087A7C"/>
                </a:solidFill>
                <a:latin typeface="Arial"/>
                <a:ea typeface="Arial"/>
                <a:cs typeface="Arial"/>
              </a:rPr>
              <a:t>3</a:t>
            </a:r>
          </a:p>
        </p:txBody>
      </p:sp>
      <p:sp>
        <p:nvSpPr>
          <p:cNvPr id="15" name="">
            <a:extLst xmlns:a="http://schemas.openxmlformats.org/drawingml/2006/main">
              <a:ext uri="{FF2B5EF4-FFF2-40B4-BE49-F238E27FC236}">
                <a16:creationId xmlns:a16="http://schemas.microsoft.com/office/drawing/2014/main" id="{8F43E859-7FF2-4717-915A-6B25FABAFF33}"/>
              </a:ext>
            </a:extLst>
          </p:cNvPr>
          <p:cNvSpPr>
            <a:spLocks xmlns:a="http://schemas.openxmlformats.org/drawingml/2006/main" noGrp="1"/>
          </p:cNvSpPr>
          <p:nvPr/>
        </p:nvSpPr>
        <p:spPr>
          <a:xfrm xmlns:a="http://schemas.openxmlformats.org/drawingml/2006/main">
            <a:off x="7000875" y="3810000"/>
            <a:ext cx="4476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Add a 20-minute traffic delay</a:t>
            </a:r>
          </a:p>
        </p:txBody>
      </p:sp>
      <p:sp>
        <p:nvSpPr>
          <p:cNvPr id="16" name="">
            <a:extLst xmlns:a="http://schemas.openxmlformats.org/drawingml/2006/main">
              <a:ext uri="{FF2B5EF4-FFF2-40B4-BE49-F238E27FC236}">
                <a16:creationId xmlns:a16="http://schemas.microsoft.com/office/drawing/2014/main" id="{E20FEB46-032B-41D0-8AB8-7312C710583F}"/>
              </a:ext>
            </a:extLst>
          </p:cNvPr>
          <p:cNvSpPr>
            <a:spLocks xmlns:a="http://schemas.openxmlformats.org/drawingml/2006/main" noGrp="1"/>
          </p:cNvSpPr>
          <p:nvPr/>
        </p:nvSpPr>
        <p:spPr>
          <a:xfrm xmlns:a="http://schemas.openxmlformats.org/drawingml/2006/main">
            <a:off x="6496050" y="4572000"/>
            <a:ext cx="400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087A7C"/>
                </a:solidFill>
                <a:latin typeface="Arial"/>
                <a:ea typeface="Arial"/>
                <a:cs typeface="Arial"/>
              </a:defRPr>
            </a:pPr>
            <a:r>
              <a:rPr sz="1950" b="1">
                <a:solidFill>
                  <a:srgbClr val="087A7C"/>
                </a:solidFill>
                <a:latin typeface="Arial"/>
                <a:ea typeface="Arial"/>
                <a:cs typeface="Arial"/>
              </a:rPr>
              <a:t>4</a:t>
            </a:r>
          </a:p>
        </p:txBody>
      </p:sp>
      <p:sp>
        <p:nvSpPr>
          <p:cNvPr id="17" name="">
            <a:extLst xmlns:a="http://schemas.openxmlformats.org/drawingml/2006/main">
              <a:ext uri="{FF2B5EF4-FFF2-40B4-BE49-F238E27FC236}">
                <a16:creationId xmlns:a16="http://schemas.microsoft.com/office/drawing/2014/main" id="{A2E6B009-5B40-4D7A-8730-04442EF97C6C}"/>
              </a:ext>
            </a:extLst>
          </p:cNvPr>
          <p:cNvSpPr>
            <a:spLocks xmlns:a="http://schemas.openxmlformats.org/drawingml/2006/main" noGrp="1"/>
          </p:cNvSpPr>
          <p:nvPr/>
        </p:nvSpPr>
        <p:spPr>
          <a:xfrm xmlns:a="http://schemas.openxmlformats.org/drawingml/2006/main">
            <a:off x="7000875" y="4552950"/>
            <a:ext cx="4476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121416"/>
                </a:solidFill>
                <a:latin typeface="Arial"/>
                <a:ea typeface="Arial"/>
                <a:cs typeface="Arial"/>
              </a:defRPr>
            </a:pPr>
            <a:r>
              <a:rPr sz="1950" b="0">
                <a:solidFill>
                  <a:srgbClr val="121416"/>
                </a:solidFill>
                <a:latin typeface="Arial"/>
                <a:ea typeface="Arial"/>
                <a:cs typeface="Arial"/>
              </a:rPr>
              <a:t>Compare lunch plans and verify sources</a:t>
            </a:r>
          </a:p>
        </p:txBody>
      </p:sp>
      <p:sp>
        <p:nvSpPr>
          <p:cNvPr id="18" name="">
            <a:extLst xmlns:a="http://schemas.openxmlformats.org/drawingml/2006/main">
              <a:ext uri="{FF2B5EF4-FFF2-40B4-BE49-F238E27FC236}">
                <a16:creationId xmlns:a16="http://schemas.microsoft.com/office/drawing/2014/main" id="{1E6B194C-0320-4358-8D98-18FFB75C370E}"/>
              </a:ext>
            </a:extLst>
          </p:cNvPr>
          <p:cNvSpPr>
            <a:spLocks xmlns:a="http://schemas.openxmlformats.org/drawingml/2006/main" noGrp="1"/>
          </p:cNvSpPr>
          <p:nvPr/>
        </p:nvSpPr>
        <p:spPr>
          <a:xfrm xmlns:a="http://schemas.openxmlformats.org/drawingml/2006/main">
            <a:off x="742950" y="5705475"/>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59636D"/>
                </a:solidFill>
                <a:latin typeface="Arial"/>
                <a:ea typeface="Arial"/>
                <a:cs typeface="Arial"/>
              </a:defRPr>
            </a:pPr>
            <a:r>
              <a:rPr sz="1800" b="0">
                <a:solidFill>
                  <a:srgbClr val="59636D"/>
                </a:solidFill>
                <a:latin typeface="Arial"/>
                <a:ea typeface="Arial"/>
                <a:cs typeface="Arial"/>
              </a:rPr>
              <a:t>Fictional sites. Assumed travel times. No live traffic feed.</a:t>
            </a:r>
          </a:p>
        </p:txBody>
      </p:sp>
    </p:spTree>
    <p:extLst>
      <p:ext uri="{BB962C8B-B14F-4D97-AF65-F5344CB8AC3E}">
        <p14:creationId xmlns:p14="http://schemas.microsoft.com/office/powerpoint/2010/main" val="198339328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80EB645-3E06-4B63-A6E2-4739B1731945}"/>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1">
                <a:solidFill>
                  <a:srgbClr val="087A7C"/>
                </a:solidFill>
                <a:latin typeface="Arial"/>
                <a:ea typeface="Arial"/>
                <a:cs typeface="Arial"/>
              </a:defRPr>
            </a:pPr>
            <a:r>
              <a:rPr sz="1050" b="1">
                <a:solidFill>
                  <a:srgbClr val="087A7C"/>
                </a:solidFill>
                <a:latin typeface="Arial"/>
                <a:ea typeface="Arial"/>
                <a:cs typeface="Arial"/>
              </a:rPr>
              <a:t>WEBPAGE DEMONSTRATION</a:t>
            </a:r>
          </a:p>
        </p:txBody>
      </p:sp>
      <p:sp>
        <p:nvSpPr>
          <p:cNvPr id="2" name="">
            <a:extLst xmlns:a="http://schemas.openxmlformats.org/drawingml/2006/main">
              <a:ext uri="{FF2B5EF4-FFF2-40B4-BE49-F238E27FC236}">
                <a16:creationId xmlns:a16="http://schemas.microsoft.com/office/drawing/2014/main" id="{6A223365-B940-4865-B62A-6C8DF131702F}"/>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925" b="0">
                <a:solidFill>
                  <a:srgbClr val="121416"/>
                </a:solidFill>
                <a:latin typeface="Arial"/>
                <a:ea typeface="Arial"/>
                <a:cs typeface="Arial"/>
              </a:defRPr>
            </a:pPr>
            <a:r>
              <a:rPr sz="2925" b="0">
                <a:solidFill>
                  <a:srgbClr val="121416"/>
                </a:solidFill>
                <a:latin typeface="Arial"/>
                <a:ea typeface="Arial"/>
                <a:cs typeface="Arial"/>
              </a:rPr>
              <a:t>A traffic delay changes the plan</a:t>
            </a:r>
          </a:p>
        </p:txBody>
      </p:sp>
      <p:sp>
        <p:nvSpPr>
          <p:cNvPr id="3" name="">
            <a:extLst xmlns:a="http://schemas.openxmlformats.org/drawingml/2006/main">
              <a:ext uri="{FF2B5EF4-FFF2-40B4-BE49-F238E27FC236}">
                <a16:creationId xmlns:a16="http://schemas.microsoft.com/office/drawing/2014/main" id="{E007A9CD-FD20-49FC-8B26-048AC76F6A0D}"/>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2607805-1BF0-43F6-AC0A-14898F9F00BB}"/>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
            <a:extLst xmlns:a="http://schemas.openxmlformats.org/drawingml/2006/main">
              <a:ext uri="{FF2B5EF4-FFF2-40B4-BE49-F238E27FC236}">
                <a16:creationId xmlns:a16="http://schemas.microsoft.com/office/drawing/2014/main" id="{E5BED019-5CE5-4338-AED6-E49AB92409E0}"/>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59636D"/>
                </a:solidFill>
                <a:latin typeface="Arial"/>
                <a:ea typeface="Arial"/>
                <a:cs typeface="Arial"/>
              </a:defRPr>
            </a:pPr>
            <a:r>
              <a:rPr sz="1050" b="0">
                <a:solidFill>
                  <a:srgbClr val="59636D"/>
                </a:solidFill>
                <a:latin typeface="Arial"/>
                <a:ea typeface="Arial"/>
                <a:cs typeface="Arial"/>
              </a:rPr>
              <a:t>38</a:t>
            </a:r>
          </a:p>
        </p:txBody>
      </p:sp>
      <p:sp>
        <p:nvSpPr>
          <p:cNvPr id="6" name="">
            <a:extLst xmlns:a="http://schemas.openxmlformats.org/drawingml/2006/main">
              <a:ext uri="{FF2B5EF4-FFF2-40B4-BE49-F238E27FC236}">
                <a16:creationId xmlns:a16="http://schemas.microsoft.com/office/drawing/2014/main" id="{2C2B768D-30F8-44C3-9F19-C86A7140D148}"/>
              </a:ext>
            </a:extLst>
          </p:cNvPr>
          <p:cNvSpPr>
            <a:spLocks xmlns:a="http://schemas.openxmlformats.org/drawingml/2006/main" noGrp="1"/>
          </p:cNvSpPr>
          <p:nvPr/>
        </p:nvSpPr>
        <p:spPr>
          <a:xfrm xmlns:a="http://schemas.openxmlformats.org/drawingml/2006/main">
            <a:off x="742950" y="1895475"/>
            <a:ext cx="742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rgbClr val="087A7C"/>
                </a:solidFill>
                <a:latin typeface="Arial"/>
                <a:ea typeface="Arial"/>
                <a:cs typeface="Arial"/>
              </a:defRPr>
            </a:pPr>
            <a:r>
              <a:rPr sz="1500" b="1">
                <a:solidFill>
                  <a:srgbClr val="087A7C"/>
                </a:solidFill>
                <a:latin typeface="Arial"/>
                <a:ea typeface="Arial"/>
                <a:cs typeface="Arial"/>
              </a:rPr>
              <a:t>RESULT FROM THE SAVED WEBPAGE</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6b400e1d3dd4f3d"/>
          <a:stretch xmlns:a="http://schemas.openxmlformats.org/drawingml/2006/main"/>
        </p:blipFill>
        <p:spPr>
          <a:xfrm xmlns:a="http://schemas.openxmlformats.org/drawingml/2006/main">
            <a:off x="742950" y="2444750"/>
            <a:ext cx="7048500" cy="30543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E85232E-216D-488F-96D4-7D4381F3AC50}"/>
              </a:ext>
            </a:extLst>
          </p:cNvPr>
          <p:cNvSpPr>
            <a:spLocks xmlns:a="http://schemas.openxmlformats.org/drawingml/2006/main" noGrp="1"/>
          </p:cNvSpPr>
          <p:nvPr/>
        </p:nvSpPr>
        <p:spPr>
          <a:xfrm xmlns:a="http://schemas.openxmlformats.org/drawingml/2006/main">
            <a:off x="8553450" y="1981200"/>
            <a:ext cx="29051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475" b="1">
                <a:solidFill>
                  <a:srgbClr val="087A7C"/>
                </a:solidFill>
                <a:latin typeface="Arial"/>
                <a:ea typeface="Arial"/>
                <a:cs typeface="Arial"/>
              </a:defRPr>
            </a:pPr>
            <a:r>
              <a:rPr sz="2475" b="1">
                <a:solidFill>
                  <a:srgbClr val="087A7C"/>
                </a:solidFill>
                <a:latin typeface="Arial"/>
                <a:ea typeface="Arial"/>
                <a:cs typeface="Arial"/>
              </a:rPr>
              <a:t>15 min spare</a:t>
            </a:r>
          </a:p>
          <a:p xmlns:a="http://schemas.openxmlformats.org/drawingml/2006/main">
            <a:pPr>
              <a:buNone/>
              <a:defRPr sz="2475" b="1">
                <a:solidFill>
                  <a:srgbClr val="087A7C"/>
                </a:solidFill>
                <a:latin typeface="Arial"/>
                <a:ea typeface="Arial"/>
                <a:cs typeface="Arial"/>
              </a:defRPr>
            </a:pPr>
            <a:r>
              <a:rPr sz="2475" b="1">
                <a:solidFill>
                  <a:srgbClr val="087A7C"/>
                </a:solidFill>
                <a:latin typeface="Arial"/>
                <a:ea typeface="Arial"/>
                <a:cs typeface="Arial"/>
              </a:rPr>
              <a:t>− 20 min delay</a:t>
            </a:r>
          </a:p>
          <a:p xmlns:a="http://schemas.openxmlformats.org/drawingml/2006/main">
            <a:pPr>
              <a:buNone/>
              <a:defRPr sz="2475" b="1">
                <a:solidFill>
                  <a:srgbClr val="087A7C"/>
                </a:solidFill>
                <a:latin typeface="Arial"/>
                <a:ea typeface="Arial"/>
                <a:cs typeface="Arial"/>
              </a:defRPr>
            </a:pPr>
            <a:r>
              <a:rPr sz="2475" b="1">
                <a:solidFill>
                  <a:srgbClr val="087A7C"/>
                </a:solidFill>
                <a:latin typeface="Arial"/>
                <a:ea typeface="Arial"/>
                <a:cs typeface="Arial"/>
              </a:rPr>
              <a:t>= 5 min short</a:t>
            </a:r>
          </a:p>
        </p:txBody>
      </p:sp>
      <p:sp>
        <p:nvSpPr>
          <p:cNvPr id="9" name="">
            <a:extLst xmlns:a="http://schemas.openxmlformats.org/drawingml/2006/main">
              <a:ext uri="{FF2B5EF4-FFF2-40B4-BE49-F238E27FC236}">
                <a16:creationId xmlns:a16="http://schemas.microsoft.com/office/drawing/2014/main" id="{3E37C46D-4A63-4DFF-867A-7BF3914CC5AB}"/>
              </a:ext>
            </a:extLst>
          </p:cNvPr>
          <p:cNvSpPr>
            <a:spLocks xmlns:a="http://schemas.openxmlformats.org/drawingml/2006/main" noGrp="1"/>
          </p:cNvSpPr>
          <p:nvPr/>
        </p:nvSpPr>
        <p:spPr>
          <a:xfrm xmlns:a="http://schemas.openxmlformats.org/drawingml/2006/main">
            <a:off x="8553450" y="3695700"/>
            <a:ext cx="2905125" cy="1743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A lunch change can help the afternoon.</a:t>
            </a:r>
          </a:p>
          <a:p xmlns:a="http://schemas.openxmlformats.org/drawingml/2006/main">
            <a:r>
              <a:t/>
            </a:r>
          </a:p>
          <a:p xmlns:a="http://schemas.openxmlformats.org/drawingml/2006/main">
            <a:pPr>
              <a:buNone/>
              <a:defRPr sz="2025" b="0">
                <a:solidFill>
                  <a:srgbClr val="121416"/>
                </a:solidFill>
                <a:latin typeface="Arial"/>
                <a:ea typeface="Arial"/>
                <a:cs typeface="Arial"/>
              </a:defRPr>
            </a:pPr>
            <a:r>
              <a:rPr sz="2025" b="0">
                <a:solidFill>
                  <a:srgbClr val="121416"/>
                </a:solidFill>
                <a:latin typeface="Arial"/>
                <a:ea typeface="Arial"/>
                <a:cs typeface="Arial"/>
              </a:rPr>
              <a:t>The morning conflict still needs coordination.</a:t>
            </a:r>
          </a:p>
        </p:txBody>
      </p:sp>
      <p:sp>
        <p:nvSpPr>
          <p:cNvPr id="10" name="">
            <a:extLst xmlns:a="http://schemas.openxmlformats.org/drawingml/2006/main">
              <a:ext uri="{FF2B5EF4-FFF2-40B4-BE49-F238E27FC236}">
                <a16:creationId xmlns:a16="http://schemas.microsoft.com/office/drawing/2014/main" id="{999AFE0D-0136-49AE-89EA-6C721FDE2F59}"/>
              </a:ext>
            </a:extLst>
          </p:cNvPr>
          <p:cNvSpPr>
            <a:spLocks xmlns:a="http://schemas.openxmlformats.org/drawingml/2006/main" noGrp="1"/>
          </p:cNvSpPr>
          <p:nvPr/>
        </p:nvSpPr>
        <p:spPr>
          <a:xfrm xmlns:a="http://schemas.openxmlformats.org/drawingml/2006/main">
            <a:off x="742950" y="6038850"/>
            <a:ext cx="10668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rgbClr val="59636D"/>
                </a:solidFill>
                <a:latin typeface="Arial"/>
                <a:ea typeface="Arial"/>
                <a:cs typeface="Arial"/>
              </a:defRPr>
            </a:pPr>
            <a:r>
              <a:rPr sz="1500" b="0">
                <a:solidFill>
                  <a:srgbClr val="59636D"/>
                </a:solidFill>
                <a:latin typeface="Arial"/>
                <a:ea typeface="Arial"/>
                <a:cs typeface="Arial"/>
              </a:rPr>
              <a:t>Open the webpage for adjustable times, food options and the copyable AI prompt.</a:t>
            </a:r>
          </a:p>
        </p:txBody>
      </p:sp>
    </p:spTree>
    <p:extLst>
      <p:ext uri="{BB962C8B-B14F-4D97-AF65-F5344CB8AC3E}">
        <p14:creationId xmlns:p14="http://schemas.microsoft.com/office/powerpoint/2010/main" val="216812980"/>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ectangle 8">
            <a:extLst xmlns:a="http://schemas.openxmlformats.org/drawingml/2006/main">
              <a:ext uri="{FF2B5EF4-FFF2-40B4-BE49-F238E27FC236}">
                <a16:creationId xmlns:a16="http://schemas.microsoft.com/office/drawing/2014/main" id="{F2511D28-565C-4EF7-81F3-1C7E34B90755}"/>
              </a:ext>
            </a:extLst>
          </p:cNvPr>
          <p:cNvSpPr>
            <a:spLocks xmlns:a="http://schemas.openxmlformats.org/drawingml/2006/main" noGrp="1"/>
          </p:cNvSpPr>
          <p:nvPr/>
        </p:nvSpPr>
        <p:spPr>
          <a:xfrm xmlns:a="http://schemas.openxmlformats.org/drawingml/2006/main">
            <a:off x="533400" y="32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1">
                <a:solidFill>
                  <a:srgbClr val="087A7C"/>
                </a:solidFill>
                <a:latin typeface="Arial"/>
                <a:ea typeface="Arial"/>
                <a:cs typeface="Arial"/>
              </a:defRPr>
            </a:pPr>
            <a:r>
              <a:rPr sz="1050" b="1">
                <a:solidFill>
                  <a:srgbClr val="087A7C"/>
                </a:solidFill>
                <a:latin typeface="Arial"/>
                <a:ea typeface="Arial"/>
                <a:cs typeface="Arial"/>
              </a:rPr>
              <a:t>CLOSING DISCUSSION • 8 MINUTES</a:t>
            </a:r>
          </a:p>
        </p:txBody>
      </p:sp>
      <p:sp>
        <p:nvSpPr>
          <p:cNvPr id="2" name="Rectangle 1">
            <a:extLst xmlns:a="http://schemas.openxmlformats.org/drawingml/2006/main">
              <a:ext uri="{FF2B5EF4-FFF2-40B4-BE49-F238E27FC236}">
                <a16:creationId xmlns:a16="http://schemas.microsoft.com/office/drawing/2014/main" id="{97F4A41D-FBEB-43BB-9AD4-78E3BD33E8AF}"/>
              </a:ext>
            </a:extLst>
          </p:cNvPr>
          <p:cNvSpPr>
            <a:spLocks xmlns:a="http://schemas.openxmlformats.org/drawingml/2006/main" noGrp="1"/>
          </p:cNvSpPr>
          <p:nvPr/>
        </p:nvSpPr>
        <p:spPr>
          <a:xfrm xmlns:a="http://schemas.openxmlformats.org/drawingml/2006/main">
            <a:off x="533400" y="742950"/>
            <a:ext cx="111252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925" b="0">
                <a:solidFill>
                  <a:srgbClr val="121416"/>
                </a:solidFill>
                <a:latin typeface="Arial"/>
                <a:ea typeface="Arial"/>
                <a:cs typeface="Arial"/>
              </a:defRPr>
            </a:pPr>
            <a:r>
              <a:rPr sz="2925" b="0">
                <a:solidFill>
                  <a:srgbClr val="121416"/>
                </a:solidFill>
                <a:latin typeface="Arial"/>
                <a:ea typeface="Arial"/>
                <a:cs typeface="Arial"/>
              </a:rPr>
              <a:t>Questions about the process</a:t>
            </a:r>
          </a:p>
        </p:txBody>
      </p:sp>
      <p:sp>
        <p:nvSpPr>
          <p:cNvPr id="3" name="Rectangle 2">
            <a:extLst xmlns:a="http://schemas.openxmlformats.org/drawingml/2006/main">
              <a:ext uri="{FF2B5EF4-FFF2-40B4-BE49-F238E27FC236}">
                <a16:creationId xmlns:a16="http://schemas.microsoft.com/office/drawing/2014/main" id="{DB19CA7C-D716-4B53-8103-C0C388273898}"/>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D533AF3E-CD0B-482A-85F8-25D22286298D}"/>
              </a:ext>
            </a:extLst>
          </p:cNvPr>
          <p:cNvSpPr>
            <a:spLocks xmlns:a="http://schemas.openxmlformats.org/drawingml/2006/main" noGrp="1"/>
          </p:cNvSpPr>
          <p:nvPr/>
        </p:nvSpPr>
        <p:spPr>
          <a:xfrm xmlns:a="http://schemas.openxmlformats.org/drawingml/2006/main">
            <a:off x="533400" y="6438900"/>
            <a:ext cx="5238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900" b="0">
                <a:solidFill>
                  <a:srgbClr val="59636D"/>
                </a:solidFill>
                <a:latin typeface="Arial"/>
                <a:ea typeface="Arial"/>
                <a:cs typeface="Arial"/>
              </a:defRPr>
            </a:pPr>
            <a:r>
              <a:rPr sz="900" b="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43A93025-51A4-4F30-8891-0576D754507A}"/>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1050" b="0">
                <a:solidFill>
                  <a:srgbClr val="59636D"/>
                </a:solidFill>
                <a:latin typeface="Arial"/>
                <a:ea typeface="Arial"/>
                <a:cs typeface="Arial"/>
              </a:defRPr>
            </a:pPr>
            <a:r>
              <a:rPr sz="1050" b="0">
                <a:solidFill>
                  <a:srgbClr val="59636D"/>
                </a:solidFill>
                <a:latin typeface="Arial"/>
                <a:ea typeface="Arial"/>
                <a:cs typeface="Arial"/>
              </a:rPr>
              <a:t>39</a:t>
            </a:r>
          </a:p>
        </p:txBody>
      </p:sp>
      <p:sp>
        <p:nvSpPr>
          <p:cNvPr id="6" name="Rectangle 5">
            <a:extLst xmlns:a="http://schemas.openxmlformats.org/drawingml/2006/main">
              <a:ext uri="{FF2B5EF4-FFF2-40B4-BE49-F238E27FC236}">
                <a16:creationId xmlns:a16="http://schemas.microsoft.com/office/drawing/2014/main" id="{661FCEEF-ECEC-44D5-9FED-5E207B52FF9E}"/>
              </a:ext>
            </a:extLst>
          </p:cNvPr>
          <p:cNvSpPr>
            <a:spLocks xmlns:a="http://schemas.openxmlformats.org/drawingml/2006/main" noGrp="1"/>
          </p:cNvSpPr>
          <p:nvPr/>
        </p:nvSpPr>
        <p:spPr>
          <a:xfrm xmlns:a="http://schemas.openxmlformats.org/drawingml/2006/main">
            <a:off x="762000" y="209550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250" b="0">
                <a:solidFill>
                  <a:srgbClr val="121416"/>
                </a:solidFill>
                <a:latin typeface="Arial"/>
                <a:ea typeface="Arial"/>
                <a:cs typeface="Arial"/>
              </a:defRPr>
            </a:pPr>
            <a:r>
              <a:rPr sz="2250" b="0">
                <a:solidFill>
                  <a:srgbClr val="121416"/>
                </a:solidFill>
                <a:latin typeface="Arial"/>
                <a:ea typeface="Arial"/>
                <a:cs typeface="Arial"/>
              </a:rPr>
              <a:t>Which step would you want demonstrated again?</a:t>
            </a:r>
          </a:p>
        </p:txBody>
      </p:sp>
      <p:sp>
        <p:nvSpPr>
          <p:cNvPr id="7" name="Rectangle 6">
            <a:extLst xmlns:a="http://schemas.openxmlformats.org/drawingml/2006/main">
              <a:ext uri="{FF2B5EF4-FFF2-40B4-BE49-F238E27FC236}">
                <a16:creationId xmlns:a16="http://schemas.microsoft.com/office/drawing/2014/main" id="{237B9CD6-874C-4289-81D4-DF69A3322686}"/>
              </a:ext>
            </a:extLst>
          </p:cNvPr>
          <p:cNvSpPr>
            <a:spLocks xmlns:a="http://schemas.openxmlformats.org/drawingml/2006/main" noGrp="1"/>
          </p:cNvSpPr>
          <p:nvPr/>
        </p:nvSpPr>
        <p:spPr>
          <a:xfrm xmlns:a="http://schemas.openxmlformats.org/drawingml/2006/main">
            <a:off x="762000" y="304800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250" b="0">
                <a:solidFill>
                  <a:srgbClr val="121416"/>
                </a:solidFill>
                <a:latin typeface="Arial"/>
                <a:ea typeface="Arial"/>
                <a:cs typeface="Arial"/>
              </a:defRPr>
            </a:pPr>
            <a:r>
              <a:rPr sz="2250" b="0">
                <a:solidFill>
                  <a:srgbClr val="121416"/>
                </a:solidFill>
                <a:latin typeface="Arial"/>
                <a:ea typeface="Arial"/>
                <a:cs typeface="Arial"/>
              </a:rPr>
              <a:t>Where would this help you prepare?</a:t>
            </a:r>
          </a:p>
        </p:txBody>
      </p:sp>
      <p:sp>
        <p:nvSpPr>
          <p:cNvPr id="8" name="Rectangle 7">
            <a:extLst xmlns:a="http://schemas.openxmlformats.org/drawingml/2006/main">
              <a:ext uri="{FF2B5EF4-FFF2-40B4-BE49-F238E27FC236}">
                <a16:creationId xmlns:a16="http://schemas.microsoft.com/office/drawing/2014/main" id="{2634052C-964E-41DE-868D-59D748975DEF}"/>
              </a:ext>
            </a:extLst>
          </p:cNvPr>
          <p:cNvSpPr>
            <a:spLocks xmlns:a="http://schemas.openxmlformats.org/drawingml/2006/main" noGrp="1"/>
          </p:cNvSpPr>
          <p:nvPr/>
        </p:nvSpPr>
        <p:spPr>
          <a:xfrm xmlns:a="http://schemas.openxmlformats.org/drawingml/2006/main">
            <a:off x="762000" y="400050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nSpc>
                <a:spcPct val="113000"/>
              </a:lnSpc>
              <a:buNone/>
              <a:defRPr sz="2250" b="0">
                <a:solidFill>
                  <a:srgbClr val="121416"/>
                </a:solidFill>
                <a:latin typeface="Arial"/>
                <a:ea typeface="Arial"/>
                <a:cs typeface="Arial"/>
              </a:defRPr>
            </a:pPr>
            <a:r>
              <a:rPr sz="2250" b="0">
                <a:solidFill>
                  <a:srgbClr val="121416"/>
                </a:solidFill>
                <a:latin typeface="Arial"/>
                <a:ea typeface="Arial"/>
                <a:cs typeface="Arial"/>
              </a:rPr>
              <a:t>What still needs a conversation with the Deaf professional?</a:t>
            </a:r>
          </a:p>
        </p:txBody>
      </p:sp>
    </p:spTree>
    <p:extLst>
      <p:ext uri="{BB962C8B-B14F-4D97-AF65-F5344CB8AC3E}">
        <p14:creationId xmlns:p14="http://schemas.microsoft.com/office/powerpoint/2010/main" val="164863561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Rectangle 22">
            <a:extLst xmlns:a="http://schemas.openxmlformats.org/drawingml/2006/main">
              <a:ext uri="{FF2B5EF4-FFF2-40B4-BE49-F238E27FC236}">
                <a16:creationId xmlns:a16="http://schemas.microsoft.com/office/drawing/2014/main" id="{08123A1D-1D98-46F6-B2CF-BA59670CF3F0}"/>
              </a:ext>
            </a:extLst>
          </p:cNvPr>
          <p:cNvSpPr>
            <a:spLocks xmlns:a="http://schemas.openxmlformats.org/drawingml/2006/main" noGrp="1"/>
          </p:cNvSpPr>
          <p:nvPr/>
        </p:nvSpPr>
        <p:spPr>
          <a:xfrm xmlns:a="http://schemas.openxmlformats.org/drawingml/2006/main">
            <a:off x="533400" y="323850"/>
            <a:ext cx="4953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1050" b="1" i="0">
                <a:solidFill>
                  <a:srgbClr val="087A7C"/>
                </a:solidFill>
                <a:latin typeface="Arial"/>
                <a:ea typeface="Arial"/>
                <a:cs typeface="Arial"/>
              </a:defRPr>
            </a:pPr>
            <a:r>
              <a:rPr sz="1050" b="1" i="0">
                <a:solidFill>
                  <a:srgbClr val="087A7C"/>
                </a:solidFill>
                <a:latin typeface="Arial"/>
                <a:ea typeface="Arial"/>
                <a:cs typeface="Arial"/>
              </a:rPr>
              <a:t>CLOSE</a:t>
            </a:r>
          </a:p>
        </p:txBody>
      </p:sp>
      <p:sp>
        <p:nvSpPr>
          <p:cNvPr id="2" name="Rectangle 1">
            <a:extLst xmlns:a="http://schemas.openxmlformats.org/drawingml/2006/main">
              <a:ext uri="{FF2B5EF4-FFF2-40B4-BE49-F238E27FC236}">
                <a16:creationId xmlns:a16="http://schemas.microsoft.com/office/drawing/2014/main" id="{D4CA703A-5053-400C-9079-288CB0B51C76}"/>
              </a:ext>
            </a:extLst>
          </p:cNvPr>
          <p:cNvSpPr>
            <a:spLocks xmlns:a="http://schemas.openxmlformats.org/drawingml/2006/main" noGrp="1"/>
          </p:cNvSpPr>
          <p:nvPr/>
        </p:nvSpPr>
        <p:spPr>
          <a:xfrm xmlns:a="http://schemas.openxmlformats.org/drawingml/2006/main">
            <a:off x="533400" y="685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3000" b="0" i="0">
                <a:solidFill>
                  <a:srgbClr val="121416"/>
                </a:solidFill>
                <a:latin typeface="Arial"/>
                <a:ea typeface="Arial"/>
                <a:cs typeface="Arial"/>
              </a:defRPr>
            </a:pPr>
            <a:r>
              <a:rPr sz="3000" b="0" i="0">
                <a:solidFill>
                  <a:srgbClr val="121416"/>
                </a:solidFill>
                <a:latin typeface="Arial"/>
                <a:ea typeface="Arial"/>
                <a:cs typeface="Arial"/>
              </a:rPr>
              <a:t>What I need from my interpreter</a:t>
            </a:r>
          </a:p>
        </p:txBody>
      </p:sp>
      <p:sp>
        <p:nvSpPr>
          <p:cNvPr id="3" name="Rectangle 2">
            <a:extLst xmlns:a="http://schemas.openxmlformats.org/drawingml/2006/main">
              <a:ext uri="{FF2B5EF4-FFF2-40B4-BE49-F238E27FC236}">
                <a16:creationId xmlns:a16="http://schemas.microsoft.com/office/drawing/2014/main" id="{5AB3B434-6E93-461D-ACAA-1ABDCDADC800}"/>
              </a:ext>
            </a:extLst>
          </p:cNvPr>
          <p:cNvSpPr>
            <a:spLocks xmlns:a="http://schemas.openxmlformats.org/drawingml/2006/main" noGrp="1"/>
          </p:cNvSpPr>
          <p:nvPr/>
        </p:nvSpPr>
        <p:spPr>
          <a:xfrm xmlns:a="http://schemas.openxmlformats.org/drawingml/2006/main">
            <a:off x="533400" y="1428750"/>
            <a:ext cx="11125200" cy="19050"/>
          </a:xfrm>
          <a:prstGeom xmlns:a="http://schemas.openxmlformats.org/drawingml/2006/main" prst="rect">
            <a:avLst/>
          </a:prstGeom>
          <a:solidFill xmlns:a="http://schemas.openxmlformats.org/drawingml/2006/main">
            <a:srgbClr val="D8DEE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Rectangle 3">
            <a:extLst xmlns:a="http://schemas.openxmlformats.org/drawingml/2006/main">
              <a:ext uri="{FF2B5EF4-FFF2-40B4-BE49-F238E27FC236}">
                <a16:creationId xmlns:a16="http://schemas.microsoft.com/office/drawing/2014/main" id="{F1131947-57FD-415F-8AE0-46B068BAAD11}"/>
              </a:ext>
            </a:extLst>
          </p:cNvPr>
          <p:cNvSpPr>
            <a:spLocks xmlns:a="http://schemas.openxmlformats.org/drawingml/2006/main" noGrp="1"/>
          </p:cNvSpPr>
          <p:nvPr/>
        </p:nvSpPr>
        <p:spPr>
          <a:xfrm xmlns:a="http://schemas.openxmlformats.org/drawingml/2006/main">
            <a:off x="533400" y="6438900"/>
            <a:ext cx="4000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8000"/>
              </a:lnSpc>
              <a:buNone/>
              <a:defRPr sz="900" b="0" i="0">
                <a:solidFill>
                  <a:srgbClr val="59636D"/>
                </a:solidFill>
                <a:latin typeface="Arial"/>
                <a:ea typeface="Arial"/>
                <a:cs typeface="Arial"/>
              </a:defRPr>
            </a:pPr>
            <a:r>
              <a:rPr sz="900" b="0" i="0">
                <a:solidFill>
                  <a:srgbClr val="59636D"/>
                </a:solidFill>
                <a:latin typeface="Arial"/>
                <a:ea typeface="Arial"/>
                <a:cs typeface="Arial"/>
              </a:rPr>
              <a:t>IDP SUMMIT  •  ROB KOCH</a:t>
            </a:r>
          </a:p>
        </p:txBody>
      </p:sp>
      <p:sp>
        <p:nvSpPr>
          <p:cNvPr id="5" name="Rectangle 4">
            <a:extLst xmlns:a="http://schemas.openxmlformats.org/drawingml/2006/main">
              <a:ext uri="{FF2B5EF4-FFF2-40B4-BE49-F238E27FC236}">
                <a16:creationId xmlns:a16="http://schemas.microsoft.com/office/drawing/2014/main" id="{D455FC3D-6063-4C9F-ACC9-7936FC1CB8E5}"/>
              </a:ext>
            </a:extLst>
          </p:cNvPr>
          <p:cNvSpPr>
            <a:spLocks xmlns:a="http://schemas.openxmlformats.org/drawingml/2006/main" noGrp="1"/>
          </p:cNvSpPr>
          <p:nvPr/>
        </p:nvSpPr>
        <p:spPr>
          <a:xfrm xmlns:a="http://schemas.openxmlformats.org/drawingml/2006/main">
            <a:off x="11087100" y="6419850"/>
            <a:ext cx="571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lnSpc>
                <a:spcPct val="108000"/>
              </a:lnSpc>
              <a:buNone/>
              <a:defRPr sz="1050" b="0" i="0">
                <a:solidFill>
                  <a:srgbClr val="59636D"/>
                </a:solidFill>
                <a:latin typeface="Arial"/>
                <a:ea typeface="Arial"/>
                <a:cs typeface="Arial"/>
              </a:defRPr>
            </a:pPr>
            <a:r>
              <a:rPr sz="1050" b="0" i="0">
                <a:solidFill>
                  <a:srgbClr val="59636D"/>
                </a:solidFill>
                <a:latin typeface="Arial"/>
                <a:ea typeface="Arial"/>
                <a:cs typeface="Arial"/>
              </a:rPr>
              <a:t>40</a:t>
            </a:r>
          </a:p>
        </p:txBody>
      </p:sp>
      <p:sp>
        <p:nvSpPr>
          <p:cNvPr id="6" name="Rectangle 5">
            <a:extLst xmlns:a="http://schemas.openxmlformats.org/drawingml/2006/main">
              <a:ext uri="{FF2B5EF4-FFF2-40B4-BE49-F238E27FC236}">
                <a16:creationId xmlns:a16="http://schemas.microsoft.com/office/drawing/2014/main" id="{2FD6C496-C95C-4EA1-B0D1-09A11FED84C5}"/>
              </a:ext>
            </a:extLst>
          </p:cNvPr>
          <p:cNvSpPr>
            <a:spLocks xmlns:a="http://schemas.openxmlformats.org/drawingml/2006/main" noGrp="1"/>
          </p:cNvSpPr>
          <p:nvPr/>
        </p:nvSpPr>
        <p:spPr>
          <a:xfrm xmlns:a="http://schemas.openxmlformats.org/drawingml/2006/main">
            <a:off x="647700" y="2019300"/>
            <a:ext cx="4953000" cy="1257300"/>
          </a:xfrm>
          <a:prstGeom xmlns:a="http://schemas.openxmlformats.org/drawingml/2006/main" prst="rect">
            <a:avLst/>
          </a:prstGeom>
          <a:solidFill xmlns:a="http://schemas.openxmlformats.org/drawingml/2006/main">
            <a:srgbClr val="F1F3F5"/>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Rounded Rectangle 6">
            <a:extLst xmlns:a="http://schemas.openxmlformats.org/drawingml/2006/main">
              <a:ext uri="{FF2B5EF4-FFF2-40B4-BE49-F238E27FC236}">
                <a16:creationId xmlns:a16="http://schemas.microsoft.com/office/drawing/2014/main" id="{58963768-60EF-45ED-9DAF-6D62F92115A5}"/>
              </a:ext>
            </a:extLst>
          </p:cNvPr>
          <p:cNvSpPr>
            <a:spLocks xmlns:a="http://schemas.openxmlformats.org/drawingml/2006/main" noGrp="1"/>
          </p:cNvSpPr>
          <p:nvPr/>
        </p:nvSpPr>
        <p:spPr>
          <a:xfrm xmlns:a="http://schemas.openxmlformats.org/drawingml/2006/main">
            <a:off x="876300" y="2428875"/>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E724B516-958C-4669-B839-3A7F60E75C39}"/>
              </a:ext>
            </a:extLst>
          </p:cNvPr>
          <p:cNvSpPr>
            <a:spLocks xmlns:a="http://schemas.openxmlformats.org/drawingml/2006/main" noGrp="1"/>
          </p:cNvSpPr>
          <p:nvPr/>
        </p:nvSpPr>
        <p:spPr>
          <a:xfrm xmlns:a="http://schemas.openxmlformats.org/drawingml/2006/main">
            <a:off x="876300" y="243840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1</a:t>
            </a:r>
          </a:p>
        </p:txBody>
      </p:sp>
      <p:sp>
        <p:nvSpPr>
          <p:cNvPr id="9" name="Rectangle 8">
            <a:extLst xmlns:a="http://schemas.openxmlformats.org/drawingml/2006/main">
              <a:ext uri="{FF2B5EF4-FFF2-40B4-BE49-F238E27FC236}">
                <a16:creationId xmlns:a16="http://schemas.microsoft.com/office/drawing/2014/main" id="{E7960628-79EF-4E63-BA1A-BA05BEEC2C0F}"/>
              </a:ext>
            </a:extLst>
          </p:cNvPr>
          <p:cNvSpPr>
            <a:spLocks xmlns:a="http://schemas.openxmlformats.org/drawingml/2006/main" noGrp="1"/>
          </p:cNvSpPr>
          <p:nvPr/>
        </p:nvSpPr>
        <p:spPr>
          <a:xfrm xmlns:a="http://schemas.openxmlformats.org/drawingml/2006/main">
            <a:off x="1504950" y="2324100"/>
            <a:ext cx="37528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12000"/>
              </a:lnSpc>
              <a:buNone/>
              <a:defRPr sz="1875" b="1" i="0">
                <a:solidFill>
                  <a:srgbClr val="121416"/>
                </a:solidFill>
                <a:latin typeface="Arial"/>
                <a:ea typeface="Arial"/>
                <a:cs typeface="Arial"/>
              </a:defRPr>
            </a:pPr>
            <a:r>
              <a:rPr sz="1875" b="1" i="0">
                <a:solidFill>
                  <a:srgbClr val="121416"/>
                </a:solidFill>
                <a:latin typeface="Arial"/>
                <a:ea typeface="Arial"/>
                <a:cs typeface="Arial"/>
              </a:rPr>
              <a:t>Prepare with approved materials</a:t>
            </a:r>
          </a:p>
        </p:txBody>
      </p:sp>
      <p:sp>
        <p:nvSpPr>
          <p:cNvPr id="10" name="Rectangle 9">
            <a:extLst xmlns:a="http://schemas.openxmlformats.org/drawingml/2006/main">
              <a:ext uri="{FF2B5EF4-FFF2-40B4-BE49-F238E27FC236}">
                <a16:creationId xmlns:a16="http://schemas.microsoft.com/office/drawing/2014/main" id="{8316902F-6C3B-4216-83A3-7B06115CA459}"/>
              </a:ext>
            </a:extLst>
          </p:cNvPr>
          <p:cNvSpPr>
            <a:spLocks xmlns:a="http://schemas.openxmlformats.org/drawingml/2006/main" noGrp="1"/>
          </p:cNvSpPr>
          <p:nvPr/>
        </p:nvSpPr>
        <p:spPr>
          <a:xfrm xmlns:a="http://schemas.openxmlformats.org/drawingml/2006/main">
            <a:off x="6115050" y="2019300"/>
            <a:ext cx="4953000" cy="1257300"/>
          </a:xfrm>
          <a:prstGeom xmlns:a="http://schemas.openxmlformats.org/drawingml/2006/main" prst="rect">
            <a:avLst/>
          </a:prstGeom>
          <a:solidFill xmlns:a="http://schemas.openxmlformats.org/drawingml/2006/main">
            <a:srgbClr val="DDF5F2"/>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1" name="Rounded Rectangle 10">
            <a:extLst xmlns:a="http://schemas.openxmlformats.org/drawingml/2006/main">
              <a:ext uri="{FF2B5EF4-FFF2-40B4-BE49-F238E27FC236}">
                <a16:creationId xmlns:a16="http://schemas.microsoft.com/office/drawing/2014/main" id="{ABBF53BD-0288-405F-AD35-E83380EFDFD7}"/>
              </a:ext>
            </a:extLst>
          </p:cNvPr>
          <p:cNvSpPr>
            <a:spLocks xmlns:a="http://schemas.openxmlformats.org/drawingml/2006/main" noGrp="1"/>
          </p:cNvSpPr>
          <p:nvPr/>
        </p:nvSpPr>
        <p:spPr>
          <a:xfrm xmlns:a="http://schemas.openxmlformats.org/drawingml/2006/main">
            <a:off x="6343650" y="2428875"/>
            <a:ext cx="400050" cy="400050"/>
          </a:xfrm>
          <a:prstGeom xmlns:a="http://schemas.openxmlformats.org/drawingml/2006/main" prst="roundRect">
            <a:avLst>
              <a:gd name="adj" fmla="val 19048"/>
            </a:avLst>
          </a:prstGeom>
          <a:solidFill xmlns:a="http://schemas.openxmlformats.org/drawingml/2006/main">
            <a:srgbClr val="087A7C"/>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angle 11">
            <a:extLst xmlns:a="http://schemas.openxmlformats.org/drawingml/2006/main">
              <a:ext uri="{FF2B5EF4-FFF2-40B4-BE49-F238E27FC236}">
                <a16:creationId xmlns:a16="http://schemas.microsoft.com/office/drawing/2014/main" id="{7E752BAE-F884-4886-AD8E-31598C0D6AD5}"/>
              </a:ext>
            </a:extLst>
          </p:cNvPr>
          <p:cNvSpPr>
            <a:spLocks xmlns:a="http://schemas.openxmlformats.org/drawingml/2006/main" noGrp="1"/>
          </p:cNvSpPr>
          <p:nvPr/>
        </p:nvSpPr>
        <p:spPr>
          <a:xfrm xmlns:a="http://schemas.openxmlformats.org/drawingml/2006/main">
            <a:off x="6343650" y="243840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2</a:t>
            </a:r>
          </a:p>
        </p:txBody>
      </p:sp>
      <p:sp>
        <p:nvSpPr>
          <p:cNvPr id="13" name="Rectangle 12">
            <a:extLst xmlns:a="http://schemas.openxmlformats.org/drawingml/2006/main">
              <a:ext uri="{FF2B5EF4-FFF2-40B4-BE49-F238E27FC236}">
                <a16:creationId xmlns:a16="http://schemas.microsoft.com/office/drawing/2014/main" id="{E58D01BA-811C-466B-915E-78AEC5638FF8}"/>
              </a:ext>
            </a:extLst>
          </p:cNvPr>
          <p:cNvSpPr>
            <a:spLocks xmlns:a="http://schemas.openxmlformats.org/drawingml/2006/main" noGrp="1"/>
          </p:cNvSpPr>
          <p:nvPr/>
        </p:nvSpPr>
        <p:spPr>
          <a:xfrm xmlns:a="http://schemas.openxmlformats.org/drawingml/2006/main">
            <a:off x="6972300" y="2324100"/>
            <a:ext cx="37528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12000"/>
              </a:lnSpc>
              <a:buNone/>
              <a:defRPr sz="1875" b="1" i="0">
                <a:solidFill>
                  <a:srgbClr val="121416"/>
                </a:solidFill>
                <a:latin typeface="Arial"/>
                <a:ea typeface="Arial"/>
                <a:cs typeface="Arial"/>
              </a:defRPr>
            </a:pPr>
            <a:r>
              <a:rPr sz="1875" b="1" i="0">
                <a:solidFill>
                  <a:srgbClr val="121416"/>
                </a:solidFill>
                <a:latin typeface="Arial"/>
                <a:ea typeface="Arial"/>
                <a:cs typeface="Arial"/>
              </a:rPr>
              <a:t>Verify the research and ask me about preferences</a:t>
            </a:r>
          </a:p>
        </p:txBody>
      </p:sp>
      <p:sp>
        <p:nvSpPr>
          <p:cNvPr id="14" name="Rectangle 13">
            <a:extLst xmlns:a="http://schemas.openxmlformats.org/drawingml/2006/main">
              <a:ext uri="{FF2B5EF4-FFF2-40B4-BE49-F238E27FC236}">
                <a16:creationId xmlns:a16="http://schemas.microsoft.com/office/drawing/2014/main" id="{25D74EA5-BD37-4E7D-B879-9762DC46408F}"/>
              </a:ext>
            </a:extLst>
          </p:cNvPr>
          <p:cNvSpPr>
            <a:spLocks xmlns:a="http://schemas.openxmlformats.org/drawingml/2006/main" noGrp="1"/>
          </p:cNvSpPr>
          <p:nvPr/>
        </p:nvSpPr>
        <p:spPr>
          <a:xfrm xmlns:a="http://schemas.openxmlformats.org/drawingml/2006/main">
            <a:off x="647700" y="3600450"/>
            <a:ext cx="4953000" cy="1257300"/>
          </a:xfrm>
          <a:prstGeom xmlns:a="http://schemas.openxmlformats.org/drawingml/2006/main" prst="rect">
            <a:avLst/>
          </a:prstGeom>
          <a:solidFill xmlns:a="http://schemas.openxmlformats.org/drawingml/2006/main">
            <a:srgbClr val="F7EFE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5" name="Rounded Rectangle 14">
            <a:extLst xmlns:a="http://schemas.openxmlformats.org/drawingml/2006/main">
              <a:ext uri="{FF2B5EF4-FFF2-40B4-BE49-F238E27FC236}">
                <a16:creationId xmlns:a16="http://schemas.microsoft.com/office/drawing/2014/main" id="{5DD670AB-B781-41CF-A5A0-905607BD7FAC}"/>
              </a:ext>
            </a:extLst>
          </p:cNvPr>
          <p:cNvSpPr>
            <a:spLocks xmlns:a="http://schemas.openxmlformats.org/drawingml/2006/main" noGrp="1"/>
          </p:cNvSpPr>
          <p:nvPr/>
        </p:nvSpPr>
        <p:spPr>
          <a:xfrm xmlns:a="http://schemas.openxmlformats.org/drawingml/2006/main">
            <a:off x="876300" y="4010025"/>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6" name="Rectangle 15">
            <a:extLst xmlns:a="http://schemas.openxmlformats.org/drawingml/2006/main">
              <a:ext uri="{FF2B5EF4-FFF2-40B4-BE49-F238E27FC236}">
                <a16:creationId xmlns:a16="http://schemas.microsoft.com/office/drawing/2014/main" id="{1521FE84-C0FB-4509-A6F2-3573109014D9}"/>
              </a:ext>
            </a:extLst>
          </p:cNvPr>
          <p:cNvSpPr>
            <a:spLocks xmlns:a="http://schemas.openxmlformats.org/drawingml/2006/main" noGrp="1"/>
          </p:cNvSpPr>
          <p:nvPr/>
        </p:nvSpPr>
        <p:spPr>
          <a:xfrm xmlns:a="http://schemas.openxmlformats.org/drawingml/2006/main">
            <a:off x="876300" y="401955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3</a:t>
            </a:r>
          </a:p>
        </p:txBody>
      </p:sp>
      <p:sp>
        <p:nvSpPr>
          <p:cNvPr id="17" name="Rectangle 16">
            <a:extLst xmlns:a="http://schemas.openxmlformats.org/drawingml/2006/main">
              <a:ext uri="{FF2B5EF4-FFF2-40B4-BE49-F238E27FC236}">
                <a16:creationId xmlns:a16="http://schemas.microsoft.com/office/drawing/2014/main" id="{C016C07D-1EDB-4700-A040-2503DEFE4EDC}"/>
              </a:ext>
            </a:extLst>
          </p:cNvPr>
          <p:cNvSpPr>
            <a:spLocks xmlns:a="http://schemas.openxmlformats.org/drawingml/2006/main" noGrp="1"/>
          </p:cNvSpPr>
          <p:nvPr/>
        </p:nvSpPr>
        <p:spPr>
          <a:xfrm xmlns:a="http://schemas.openxmlformats.org/drawingml/2006/main">
            <a:off x="1504950" y="3905250"/>
            <a:ext cx="37528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12000"/>
              </a:lnSpc>
              <a:buNone/>
              <a:defRPr sz="1875" b="1" i="0">
                <a:solidFill>
                  <a:srgbClr val="121416"/>
                </a:solidFill>
                <a:latin typeface="Arial"/>
                <a:ea typeface="Arial"/>
                <a:cs typeface="Arial"/>
              </a:defRPr>
            </a:pPr>
            <a:r>
              <a:rPr sz="1875" b="1" i="0">
                <a:solidFill>
                  <a:srgbClr val="121416"/>
                </a:solidFill>
                <a:latin typeface="Arial"/>
                <a:ea typeface="Arial"/>
                <a:cs typeface="Arial"/>
              </a:rPr>
              <a:t>Interpret my meaning, tone, and decisions</a:t>
            </a:r>
          </a:p>
        </p:txBody>
      </p:sp>
      <p:sp>
        <p:nvSpPr>
          <p:cNvPr id="18" name="Rectangle 17">
            <a:extLst xmlns:a="http://schemas.openxmlformats.org/drawingml/2006/main">
              <a:ext uri="{FF2B5EF4-FFF2-40B4-BE49-F238E27FC236}">
                <a16:creationId xmlns:a16="http://schemas.microsoft.com/office/drawing/2014/main" id="{A2DD590C-64B7-42A7-AFC1-4931C63DAAB5}"/>
              </a:ext>
            </a:extLst>
          </p:cNvPr>
          <p:cNvSpPr>
            <a:spLocks xmlns:a="http://schemas.openxmlformats.org/drawingml/2006/main" noGrp="1"/>
          </p:cNvSpPr>
          <p:nvPr/>
        </p:nvSpPr>
        <p:spPr>
          <a:xfrm xmlns:a="http://schemas.openxmlformats.org/drawingml/2006/main">
            <a:off x="6115050" y="3600450"/>
            <a:ext cx="4953000" cy="1257300"/>
          </a:xfrm>
          <a:prstGeom xmlns:a="http://schemas.openxmlformats.org/drawingml/2006/main" prst="rect">
            <a:avLst/>
          </a:prstGeom>
          <a:solidFill xmlns:a="http://schemas.openxmlformats.org/drawingml/2006/main">
            <a:srgbClr val="F8E8EB"/>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9" name="Rounded Rectangle 18">
            <a:extLst xmlns:a="http://schemas.openxmlformats.org/drawingml/2006/main">
              <a:ext uri="{FF2B5EF4-FFF2-40B4-BE49-F238E27FC236}">
                <a16:creationId xmlns:a16="http://schemas.microsoft.com/office/drawing/2014/main" id="{438815A2-C3F1-4761-B1E9-F80CE05644D8}"/>
              </a:ext>
            </a:extLst>
          </p:cNvPr>
          <p:cNvSpPr>
            <a:spLocks xmlns:a="http://schemas.openxmlformats.org/drawingml/2006/main" noGrp="1"/>
          </p:cNvSpPr>
          <p:nvPr/>
        </p:nvSpPr>
        <p:spPr>
          <a:xfrm xmlns:a="http://schemas.openxmlformats.org/drawingml/2006/main">
            <a:off x="6343650" y="4010025"/>
            <a:ext cx="400050" cy="400050"/>
          </a:xfrm>
          <a:prstGeom xmlns:a="http://schemas.openxmlformats.org/drawingml/2006/main" prst="roundRect">
            <a:avLst>
              <a:gd name="adj" fmla="val 19048"/>
            </a:avLst>
          </a:prstGeom>
          <a:solidFill xmlns:a="http://schemas.openxmlformats.org/drawingml/2006/main">
            <a:srgbClr val="12141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0" name="Rectangle 19">
            <a:extLst xmlns:a="http://schemas.openxmlformats.org/drawingml/2006/main">
              <a:ext uri="{FF2B5EF4-FFF2-40B4-BE49-F238E27FC236}">
                <a16:creationId xmlns:a16="http://schemas.microsoft.com/office/drawing/2014/main" id="{E3D3BE62-5983-4AC3-B788-D78335E2B38B}"/>
              </a:ext>
            </a:extLst>
          </p:cNvPr>
          <p:cNvSpPr>
            <a:spLocks xmlns:a="http://schemas.openxmlformats.org/drawingml/2006/main" noGrp="1"/>
          </p:cNvSpPr>
          <p:nvPr/>
        </p:nvSpPr>
        <p:spPr>
          <a:xfrm xmlns:a="http://schemas.openxmlformats.org/drawingml/2006/main">
            <a:off x="6343650" y="4019550"/>
            <a:ext cx="400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8000"/>
              </a:lnSpc>
              <a:buNone/>
              <a:defRPr sz="1350" b="1" i="0">
                <a:solidFill>
                  <a:srgbClr val="FFFFFF"/>
                </a:solidFill>
                <a:latin typeface="Arial"/>
                <a:ea typeface="Arial"/>
                <a:cs typeface="Arial"/>
              </a:defRPr>
            </a:pPr>
            <a:r>
              <a:rPr sz="1350" b="1" i="0">
                <a:solidFill>
                  <a:srgbClr val="FFFFFF"/>
                </a:solidFill>
                <a:latin typeface="Arial"/>
                <a:ea typeface="Arial"/>
                <a:cs typeface="Arial"/>
              </a:rPr>
              <a:t>4</a:t>
            </a:r>
          </a:p>
        </p:txBody>
      </p:sp>
      <p:sp>
        <p:nvSpPr>
          <p:cNvPr id="21" name="Rectangle 20">
            <a:extLst xmlns:a="http://schemas.openxmlformats.org/drawingml/2006/main">
              <a:ext uri="{FF2B5EF4-FFF2-40B4-BE49-F238E27FC236}">
                <a16:creationId xmlns:a16="http://schemas.microsoft.com/office/drawing/2014/main" id="{CB205799-38BD-407F-B9BE-25F05D881ECF}"/>
              </a:ext>
            </a:extLst>
          </p:cNvPr>
          <p:cNvSpPr>
            <a:spLocks xmlns:a="http://schemas.openxmlformats.org/drawingml/2006/main" noGrp="1"/>
          </p:cNvSpPr>
          <p:nvPr/>
        </p:nvSpPr>
        <p:spPr>
          <a:xfrm xmlns:a="http://schemas.openxmlformats.org/drawingml/2006/main">
            <a:off x="6972300" y="3905250"/>
            <a:ext cx="37528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12000"/>
              </a:lnSpc>
              <a:buNone/>
              <a:defRPr sz="1875" b="1" i="0">
                <a:solidFill>
                  <a:srgbClr val="121416"/>
                </a:solidFill>
                <a:latin typeface="Arial"/>
                <a:ea typeface="Arial"/>
                <a:cs typeface="Arial"/>
              </a:defRPr>
            </a:pPr>
            <a:r>
              <a:rPr sz="1875" b="1" i="0">
                <a:solidFill>
                  <a:srgbClr val="121416"/>
                </a:solidFill>
                <a:latin typeface="Arial"/>
                <a:ea typeface="Arial"/>
                <a:cs typeface="Arial"/>
              </a:rPr>
              <a:t>Tell me when clarification or more support is needed</a:t>
            </a:r>
          </a:p>
        </p:txBody>
      </p:sp>
      <p:sp>
        <p:nvSpPr>
          <p:cNvPr id="22" name="Rectangle 21">
            <a:extLst xmlns:a="http://schemas.openxmlformats.org/drawingml/2006/main">
              <a:ext uri="{FF2B5EF4-FFF2-40B4-BE49-F238E27FC236}">
                <a16:creationId xmlns:a16="http://schemas.microsoft.com/office/drawing/2014/main" id="{B2FEA826-1251-45C1-8F3A-861DA4411A49}"/>
              </a:ext>
            </a:extLst>
          </p:cNvPr>
          <p:cNvSpPr>
            <a:spLocks xmlns:a="http://schemas.openxmlformats.org/drawingml/2006/main" noGrp="1"/>
          </p:cNvSpPr>
          <p:nvPr/>
        </p:nvSpPr>
        <p:spPr>
          <a:xfrm xmlns:a="http://schemas.openxmlformats.org/drawingml/2006/main">
            <a:off x="1428750" y="5562600"/>
            <a:ext cx="9334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8000"/>
              </a:lnSpc>
              <a:buNone/>
              <a:defRPr sz="1725" b="0" i="0">
                <a:solidFill>
                  <a:srgbClr val="087A7C"/>
                </a:solidFill>
                <a:latin typeface="Arial"/>
                <a:ea typeface="Arial"/>
                <a:cs typeface="Arial"/>
              </a:defRPr>
            </a:pPr>
            <a:r>
              <a:rPr sz="1725" b="0" i="0">
                <a:solidFill>
                  <a:srgbClr val="087A7C"/>
                </a:solidFill>
                <a:latin typeface="Arial"/>
                <a:ea typeface="Arial"/>
                <a:cs typeface="Arial"/>
              </a:rPr>
              <a:t>AI can support preparation. The working relationship remains between people.</a:t>
            </a:r>
          </a:p>
        </p:txBody>
      </p:sp>
      <p:sp>
        <p:nvSpPr>
          <p:cNvPr id="24" name="">
            <a:extLst xmlns:a="http://schemas.openxmlformats.org/drawingml/2006/main">
              <a:ext uri="{FF2B5EF4-FFF2-40B4-BE49-F238E27FC236}">
                <a16:creationId xmlns:a16="http://schemas.microsoft.com/office/drawing/2014/main" id="{2E6B3CEB-CEA1-4F01-929A-D4CF32CD4A3B}"/>
              </a:ext>
            </a:extLst>
          </p:cNvPr>
          <p:cNvSpPr>
            <a:spLocks xmlns:a="http://schemas.openxmlformats.org/drawingml/2006/main" noGrp="1"/>
          </p:cNvSpPr>
          <p:nvPr/>
        </p:nvSpPr>
        <p:spPr>
          <a:xfrm xmlns:a="http://schemas.openxmlformats.org/drawingml/2006/main">
            <a:off x="533400" y="61150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a:solidFill>
                  <a:srgbClr val="536568"/>
                </a:solidFill>
                <a:latin typeface="Arial"/>
                <a:ea typeface="Arial"/>
                <a:cs typeface="Arial"/>
              </a:defRPr>
            </a:pPr>
            <a:r>
              <a:rPr sz="1050">
                <a:solidFill>
                  <a:srgbClr val="536568"/>
                </a:solidFill>
                <a:latin typeface="Arial"/>
                <a:ea typeface="Arial"/>
                <a:cs typeface="Arial"/>
              </a:rPr>
              <a:t>© 2026 Rob Koch · CC BY 4.0 · creativecommons.org/licenses/by/4.0/</a:t>
            </a:r>
          </a:p>
        </p:txBody>
      </p:sp>
    </p:spTree>
    <p:extLst>
      <p:ext uri="{BB962C8B-B14F-4D97-AF65-F5344CB8AC3E}">
        <p14:creationId xmlns:p14="http://schemas.microsoft.com/office/powerpoint/2010/main" val="10092633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2026-09-27T14:47:02.9630000Z</dcterms:created>
  <dcterms:modified xsi:type="dcterms:W3CDTF">2026-09-27T14:47:02.9630000Z</dcterms:modified>
</coreProperties>
</file>